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4" r:id="rId27"/>
    <p:sldId id="285" r:id="rId28"/>
    <p:sldId id="286" r:id="rId29"/>
    <p:sldId id="283" r:id="rId30"/>
    <p:sldId id="288" r:id="rId31"/>
    <p:sldId id="287" r:id="rId32"/>
    <p:sldId id="289" r:id="rId33"/>
    <p:sldId id="290" r:id="rId34"/>
    <p:sldId id="291" r:id="rId35"/>
    <p:sldId id="292" r:id="rId36"/>
    <p:sldId id="293" r:id="rId37"/>
    <p:sldId id="294" r:id="rId38"/>
    <p:sldId id="295" r:id="rId39"/>
    <p:sldId id="296" r:id="rId40"/>
    <p:sldId id="297"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11/4/2023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0913"/>
            <a:ext cx="10515600" cy="5636050"/>
          </a:xfrm>
        </p:spPr>
        <p:txBody>
          <a:bodyPr>
            <a:noAutofit/>
          </a:bodyPr>
          <a:lstStyle/>
          <a:p>
            <a:pPr algn="ctr"/>
            <a:r>
              <a:rPr lang="en-US" sz="5400" dirty="0">
                <a:latin typeface="Times New Roman" panose="02020603050405020304" pitchFamily="18" charset="0"/>
                <a:cs typeface="Times New Roman" panose="02020603050405020304" pitchFamily="18" charset="0"/>
              </a:rPr>
              <a:t>Educational Research: Planning, Conducting, and Evaluating Quantitative and Qualitative Research</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By </a:t>
            </a:r>
            <a:br>
              <a:rPr lang="en-US" sz="5400" dirty="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John W. Creswell</a:t>
            </a:r>
          </a:p>
        </p:txBody>
      </p:sp>
    </p:spTree>
    <p:extLst>
      <p:ext uri="{BB962C8B-B14F-4D97-AF65-F5344CB8AC3E}">
        <p14:creationId xmlns:p14="http://schemas.microsoft.com/office/powerpoint/2010/main" val="757738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a Research Problem</a:t>
            </a:r>
          </a:p>
        </p:txBody>
      </p:sp>
      <p:sp>
        <p:nvSpPr>
          <p:cNvPr id="3" name="Content Placeholder 2"/>
          <p:cNvSpPr>
            <a:spLocks noGrp="1"/>
          </p:cNvSpPr>
          <p:nvPr>
            <p:ph idx="1"/>
          </p:nvPr>
        </p:nvSpPr>
        <p:spPr/>
        <p:txBody>
          <a:bodyPr/>
          <a:lstStyle/>
          <a:p>
            <a:r>
              <a:rPr lang="en-US" dirty="0"/>
              <a:t>You begin a research study by identifying a </a:t>
            </a:r>
            <a:r>
              <a:rPr lang="en-US" dirty="0" smtClean="0"/>
              <a:t>topic to </a:t>
            </a:r>
            <a:r>
              <a:rPr lang="en-US" dirty="0"/>
              <a:t>study—typically an issue or </a:t>
            </a:r>
            <a:r>
              <a:rPr lang="en-US" dirty="0" smtClean="0"/>
              <a:t>prob</a:t>
            </a:r>
            <a:r>
              <a:rPr lang="en-US" dirty="0"/>
              <a:t>l</a:t>
            </a:r>
            <a:r>
              <a:rPr lang="en-US" dirty="0" smtClean="0"/>
              <a:t>em </a:t>
            </a:r>
            <a:r>
              <a:rPr lang="en-US" dirty="0"/>
              <a:t>in education that needs to be resolved. Identifying a research problem consists of </a:t>
            </a:r>
            <a:endParaRPr lang="en-US" dirty="0" smtClean="0"/>
          </a:p>
          <a:p>
            <a:pPr marL="514350" indent="-514350">
              <a:buFont typeface="+mj-lt"/>
              <a:buAutoNum type="arabicPeriod"/>
            </a:pPr>
            <a:r>
              <a:rPr lang="en-US" dirty="0" smtClean="0"/>
              <a:t>specifying </a:t>
            </a:r>
            <a:r>
              <a:rPr lang="en-US" dirty="0"/>
              <a:t>an issue to </a:t>
            </a:r>
            <a:r>
              <a:rPr lang="en-US" dirty="0" smtClean="0"/>
              <a:t>study</a:t>
            </a:r>
          </a:p>
          <a:p>
            <a:pPr marL="514350" indent="-514350">
              <a:buFont typeface="+mj-lt"/>
              <a:buAutoNum type="arabicPeriod"/>
            </a:pPr>
            <a:r>
              <a:rPr lang="en-US" dirty="0" smtClean="0"/>
              <a:t>developing </a:t>
            </a:r>
            <a:r>
              <a:rPr lang="en-US" dirty="0"/>
              <a:t>a </a:t>
            </a:r>
            <a:r>
              <a:rPr lang="en-US" dirty="0" smtClean="0"/>
              <a:t>justification </a:t>
            </a:r>
            <a:r>
              <a:rPr lang="en-US" dirty="0"/>
              <a:t>for studying </a:t>
            </a:r>
            <a:r>
              <a:rPr lang="en-US" dirty="0" smtClean="0"/>
              <a:t>it</a:t>
            </a:r>
          </a:p>
          <a:p>
            <a:pPr marL="514350" indent="-514350">
              <a:buFont typeface="+mj-lt"/>
              <a:buAutoNum type="arabicPeriod"/>
            </a:pPr>
            <a:r>
              <a:rPr lang="en-US" dirty="0" smtClean="0"/>
              <a:t>suggesting </a:t>
            </a:r>
            <a:r>
              <a:rPr lang="en-US" dirty="0"/>
              <a:t>the importance of the study for select audiences that will read the </a:t>
            </a:r>
            <a:r>
              <a:rPr lang="en-US" dirty="0" smtClean="0"/>
              <a:t>report.</a:t>
            </a:r>
          </a:p>
          <a:p>
            <a:r>
              <a:rPr lang="en-US" dirty="0"/>
              <a:t>By specifying a “problem,” you limit the subject matter and focus attention on a </a:t>
            </a:r>
            <a:r>
              <a:rPr lang="en-US" dirty="0" smtClean="0"/>
              <a:t>specific </a:t>
            </a:r>
            <a:r>
              <a:rPr lang="en-US" dirty="0"/>
              <a:t>aspect of study.</a:t>
            </a:r>
            <a:endParaRPr lang="en-US" b="1" dirty="0"/>
          </a:p>
        </p:txBody>
      </p:sp>
    </p:spTree>
    <p:extLst>
      <p:ext uri="{BB962C8B-B14F-4D97-AF65-F5344CB8AC3E}">
        <p14:creationId xmlns:p14="http://schemas.microsoft.com/office/powerpoint/2010/main" val="2057511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Consider the following “problems,” each of which merits research</a:t>
            </a:r>
          </a:p>
        </p:txBody>
      </p:sp>
      <p:sp>
        <p:nvSpPr>
          <p:cNvPr id="3" name="Content Placeholder 2"/>
          <p:cNvSpPr>
            <a:spLocks noGrp="1"/>
          </p:cNvSpPr>
          <p:nvPr>
            <p:ph idx="1"/>
          </p:nvPr>
        </p:nvSpPr>
        <p:spPr/>
        <p:txBody>
          <a:bodyPr/>
          <a:lstStyle/>
          <a:p>
            <a:endParaRPr lang="en-US" dirty="0" smtClean="0"/>
          </a:p>
          <a:p>
            <a:r>
              <a:rPr lang="en-US" dirty="0" smtClean="0"/>
              <a:t>◆ </a:t>
            </a:r>
            <a:r>
              <a:rPr lang="en-US" dirty="0"/>
              <a:t>Teens are not learning how to connect to others in their communities </a:t>
            </a:r>
            <a:endParaRPr lang="en-US" dirty="0" smtClean="0"/>
          </a:p>
          <a:p>
            <a:r>
              <a:rPr lang="en-US" dirty="0" smtClean="0"/>
              <a:t>◆ </a:t>
            </a:r>
            <a:r>
              <a:rPr lang="en-US" dirty="0"/>
              <a:t>Teenage smoking will lead to many premature deaths </a:t>
            </a:r>
          </a:p>
        </p:txBody>
      </p:sp>
    </p:spTree>
    <p:extLst>
      <p:ext uri="{BB962C8B-B14F-4D97-AF65-F5344CB8AC3E}">
        <p14:creationId xmlns:p14="http://schemas.microsoft.com/office/powerpoint/2010/main" val="2019412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56068"/>
            <a:ext cx="10515600" cy="5120895"/>
          </a:xfrm>
        </p:spPr>
        <p:txBody>
          <a:bodyPr/>
          <a:lstStyle/>
          <a:p>
            <a:r>
              <a:rPr lang="en-US" dirty="0"/>
              <a:t>You will state </a:t>
            </a:r>
            <a:r>
              <a:rPr lang="en-US" dirty="0" smtClean="0"/>
              <a:t>research problem </a:t>
            </a:r>
            <a:r>
              <a:rPr lang="en-US" dirty="0"/>
              <a:t>in introductory sections of a research report and provide a rationale for their importance. In a formal sense, these problems are part of a larger </a:t>
            </a:r>
            <a:r>
              <a:rPr lang="en-US" dirty="0" smtClean="0"/>
              <a:t>written </a:t>
            </a:r>
            <a:r>
              <a:rPr lang="en-US" dirty="0"/>
              <a:t>section called the “statement of the problem,” and this section includes the topic, the problem, a </a:t>
            </a:r>
            <a:r>
              <a:rPr lang="en-US" dirty="0" smtClean="0"/>
              <a:t>justification </a:t>
            </a:r>
            <a:r>
              <a:rPr lang="en-US" dirty="0"/>
              <a:t>for the problem, and the importance of studying it for </a:t>
            </a:r>
            <a:r>
              <a:rPr lang="en-US" dirty="0" smtClean="0"/>
              <a:t>specific </a:t>
            </a:r>
            <a:r>
              <a:rPr lang="en-US" dirty="0"/>
              <a:t>audiences</a:t>
            </a:r>
          </a:p>
        </p:txBody>
      </p:sp>
    </p:spTree>
    <p:extLst>
      <p:ext uri="{BB962C8B-B14F-4D97-AF65-F5344CB8AC3E}">
        <p14:creationId xmlns:p14="http://schemas.microsoft.com/office/powerpoint/2010/main" val="588502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Case Study of Marias Research </a:t>
            </a:r>
            <a:r>
              <a:rPr lang="en-US" b="1" dirty="0"/>
              <a:t>P</a:t>
            </a:r>
            <a:r>
              <a:rPr lang="en-US" b="1" dirty="0" smtClean="0"/>
              <a:t>roblem</a:t>
            </a:r>
            <a:endParaRPr lang="en-US" b="1" dirty="0"/>
          </a:p>
        </p:txBody>
      </p:sp>
      <p:sp>
        <p:nvSpPr>
          <p:cNvPr id="3" name="Content Placeholder 2"/>
          <p:cNvSpPr>
            <a:spLocks noGrp="1"/>
          </p:cNvSpPr>
          <p:nvPr>
            <p:ph idx="1"/>
          </p:nvPr>
        </p:nvSpPr>
        <p:spPr/>
        <p:txBody>
          <a:bodyPr>
            <a:normAutofit/>
          </a:bodyPr>
          <a:lstStyle/>
          <a:p>
            <a:pPr algn="just"/>
            <a:r>
              <a:rPr lang="en-US" sz="3200" dirty="0">
                <a:latin typeface="Times New Roman" panose="02020603050405020304" pitchFamily="18" charset="0"/>
                <a:cs typeface="Times New Roman" panose="02020603050405020304" pitchFamily="18" charset="0"/>
              </a:rPr>
              <a:t>Maria plans to study school violence and weapon possession in schools. She starts with a problem: escalating weapon possession among students in high schools.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She </a:t>
            </a:r>
            <a:r>
              <a:rPr lang="en-US" sz="3200" dirty="0">
                <a:latin typeface="Times New Roman" panose="02020603050405020304" pitchFamily="18" charset="0"/>
                <a:cs typeface="Times New Roman" panose="02020603050405020304" pitchFamily="18" charset="0"/>
              </a:rPr>
              <a:t>needs to justify the problem by providing evidence about the importance of this problem and documenting how her study will provide new insight into the problem.</a:t>
            </a:r>
          </a:p>
        </p:txBody>
      </p:sp>
    </p:spTree>
    <p:extLst>
      <p:ext uri="{BB962C8B-B14F-4D97-AF65-F5344CB8AC3E}">
        <p14:creationId xmlns:p14="http://schemas.microsoft.com/office/powerpoint/2010/main" val="3428135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Reviewing </a:t>
            </a:r>
            <a:r>
              <a:rPr lang="en-US" dirty="0"/>
              <a:t>the Literature</a:t>
            </a:r>
          </a:p>
        </p:txBody>
      </p:sp>
      <p:sp>
        <p:nvSpPr>
          <p:cNvPr id="3" name="Content Placeholder 2"/>
          <p:cNvSpPr>
            <a:spLocks noGrp="1"/>
          </p:cNvSpPr>
          <p:nvPr>
            <p:ph idx="1"/>
          </p:nvPr>
        </p:nvSpPr>
        <p:spPr/>
        <p:txBody>
          <a:bodyPr/>
          <a:lstStyle/>
          <a:p>
            <a:r>
              <a:rPr lang="en-US" dirty="0"/>
              <a:t>It is important to know who has studied the research problem you plan to </a:t>
            </a:r>
            <a:r>
              <a:rPr lang="en-US" dirty="0" smtClean="0"/>
              <a:t>examine. </a:t>
            </a:r>
          </a:p>
          <a:p>
            <a:r>
              <a:rPr lang="en-US" dirty="0" smtClean="0"/>
              <a:t>you </a:t>
            </a:r>
            <a:r>
              <a:rPr lang="en-US" dirty="0"/>
              <a:t>will plan a study that does not build on existing knowledge and does not add to the accumulation of </a:t>
            </a:r>
            <a:r>
              <a:rPr lang="en-US" dirty="0" smtClean="0"/>
              <a:t>findings </a:t>
            </a:r>
            <a:r>
              <a:rPr lang="en-US" dirty="0"/>
              <a:t>on a topic. Because of these concerns, reviewing the literature is an important step in the research </a:t>
            </a:r>
            <a:r>
              <a:rPr lang="en-US" dirty="0" smtClean="0"/>
              <a:t>process.</a:t>
            </a:r>
          </a:p>
          <a:p>
            <a:endParaRPr lang="en-US" dirty="0"/>
          </a:p>
        </p:txBody>
      </p:sp>
    </p:spTree>
    <p:extLst>
      <p:ext uri="{BB962C8B-B14F-4D97-AF65-F5344CB8AC3E}">
        <p14:creationId xmlns:p14="http://schemas.microsoft.com/office/powerpoint/2010/main" val="1632638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Definition of </a:t>
            </a:r>
            <a:r>
              <a:rPr lang="en-US" b="1" dirty="0">
                <a:latin typeface="Times New Roman" panose="02020603050405020304" pitchFamily="18" charset="0"/>
                <a:cs typeface="Times New Roman" panose="02020603050405020304" pitchFamily="18" charset="0"/>
              </a:rPr>
              <a:t>Reviewing the </a:t>
            </a:r>
            <a:r>
              <a:rPr lang="en-US" b="1" dirty="0" smtClean="0">
                <a:latin typeface="Times New Roman" panose="02020603050405020304" pitchFamily="18" charset="0"/>
                <a:cs typeface="Times New Roman" panose="02020603050405020304" pitchFamily="18" charset="0"/>
              </a:rPr>
              <a:t>Literature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t>Reviewing the literature means locating summaries, books, journals, and indexed </a:t>
            </a:r>
            <a:r>
              <a:rPr lang="en-US" dirty="0" smtClean="0"/>
              <a:t>publications </a:t>
            </a:r>
            <a:r>
              <a:rPr lang="en-US" dirty="0"/>
              <a:t>on a topic; selectively choosing which literature to include in your review; and then summarizing the literature in a written report</a:t>
            </a:r>
            <a:r>
              <a:rPr lang="en-US" dirty="0" smtClean="0"/>
              <a:t>.</a:t>
            </a:r>
          </a:p>
          <a:p>
            <a:r>
              <a:rPr lang="en-US" dirty="0"/>
              <a:t>You can learn how to locate journal articles and books in an academic library, access computerized databases, choose and evaluate the quality of research on your topic, and summarize it in a review. </a:t>
            </a:r>
            <a:endParaRPr lang="en-US" dirty="0" smtClean="0"/>
          </a:p>
          <a:p>
            <a:endParaRPr lang="en-US" dirty="0"/>
          </a:p>
        </p:txBody>
      </p:sp>
    </p:spTree>
    <p:extLst>
      <p:ext uri="{BB962C8B-B14F-4D97-AF65-F5344CB8AC3E}">
        <p14:creationId xmlns:p14="http://schemas.microsoft.com/office/powerpoint/2010/main" val="4194087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31"/>
            <a:ext cx="10515600" cy="1287887"/>
          </a:xfrm>
        </p:spPr>
        <p:txBody>
          <a:bodyPr/>
          <a:lstStyle/>
          <a:p>
            <a:r>
              <a:rPr lang="en-US" dirty="0"/>
              <a:t>Specifying a Purpose for Research</a:t>
            </a:r>
          </a:p>
        </p:txBody>
      </p:sp>
      <p:sp>
        <p:nvSpPr>
          <p:cNvPr id="3" name="Content Placeholder 2"/>
          <p:cNvSpPr>
            <a:spLocks noGrp="1"/>
          </p:cNvSpPr>
          <p:nvPr>
            <p:ph idx="1"/>
          </p:nvPr>
        </p:nvSpPr>
        <p:spPr>
          <a:xfrm>
            <a:off x="838199" y="1825624"/>
            <a:ext cx="10945969" cy="4845631"/>
          </a:xfrm>
        </p:spPr>
        <p:txBody>
          <a:bodyPr>
            <a:normAutofit fontScale="92500" lnSpcReduction="10000"/>
          </a:bodyPr>
          <a:lstStyle/>
          <a:p>
            <a:pPr algn="just"/>
            <a:r>
              <a:rPr lang="en-US" sz="3000" dirty="0">
                <a:latin typeface="Times New Roman" panose="02020603050405020304" pitchFamily="18" charset="0"/>
                <a:cs typeface="Times New Roman" panose="02020603050405020304" pitchFamily="18" charset="0"/>
              </a:rPr>
              <a:t>If your research problem covers a broad topic of concern, you need to focus it so that you can study it. A focused restatement of the problem is the purpose statement. This statement conveys the overall objective or intent of your research</a:t>
            </a:r>
            <a:r>
              <a:rPr lang="en-US" sz="3000" dirty="0" smtClean="0">
                <a:latin typeface="Times New Roman" panose="02020603050405020304" pitchFamily="18" charset="0"/>
                <a:cs typeface="Times New Roman" panose="02020603050405020304" pitchFamily="18" charset="0"/>
              </a:rPr>
              <a:t>.</a:t>
            </a:r>
          </a:p>
          <a:p>
            <a:pPr algn="just"/>
            <a:r>
              <a:rPr lang="en-US" sz="3000" dirty="0" smtClean="0">
                <a:latin typeface="Times New Roman" panose="02020603050405020304" pitchFamily="18" charset="0"/>
                <a:cs typeface="Times New Roman" panose="02020603050405020304" pitchFamily="18" charset="0"/>
              </a:rPr>
              <a:t>It introduces </a:t>
            </a:r>
            <a:r>
              <a:rPr lang="en-US" sz="3000" dirty="0">
                <a:latin typeface="Times New Roman" panose="02020603050405020304" pitchFamily="18" charset="0"/>
                <a:cs typeface="Times New Roman" panose="02020603050405020304" pitchFamily="18" charset="0"/>
              </a:rPr>
              <a:t>the entire study, signals the </a:t>
            </a:r>
            <a:r>
              <a:rPr lang="en-US" sz="3000" dirty="0" smtClean="0">
                <a:latin typeface="Times New Roman" panose="02020603050405020304" pitchFamily="18" charset="0"/>
                <a:cs typeface="Times New Roman" panose="02020603050405020304" pitchFamily="18" charset="0"/>
              </a:rPr>
              <a:t>procedures </a:t>
            </a:r>
            <a:r>
              <a:rPr lang="en-US" sz="3000" dirty="0">
                <a:latin typeface="Times New Roman" panose="02020603050405020304" pitchFamily="18" charset="0"/>
                <a:cs typeface="Times New Roman" panose="02020603050405020304" pitchFamily="18" charset="0"/>
              </a:rPr>
              <a:t>you will use to collect data, and indicates the types of results you hope to </a:t>
            </a:r>
            <a:r>
              <a:rPr lang="en-US" sz="3000" dirty="0" smtClean="0">
                <a:latin typeface="Times New Roman" panose="02020603050405020304" pitchFamily="18" charset="0"/>
                <a:cs typeface="Times New Roman" panose="02020603050405020304" pitchFamily="18" charset="0"/>
              </a:rPr>
              <a:t>find.</a:t>
            </a:r>
          </a:p>
          <a:p>
            <a:pPr algn="just"/>
            <a:r>
              <a:rPr lang="en-US" sz="3000" dirty="0" smtClean="0">
                <a:latin typeface="Times New Roman" panose="02020603050405020304" pitchFamily="18" charset="0"/>
                <a:cs typeface="Times New Roman" panose="02020603050405020304" pitchFamily="18" charset="0"/>
              </a:rPr>
              <a:t>The </a:t>
            </a:r>
            <a:r>
              <a:rPr lang="en-US" sz="3000" dirty="0">
                <a:latin typeface="Times New Roman" panose="02020603050405020304" pitchFamily="18" charset="0"/>
                <a:cs typeface="Times New Roman" panose="02020603050405020304" pitchFamily="18" charset="0"/>
              </a:rPr>
              <a:t>purpose for research consists of identifying the major intent or objective for a study and narrowing it into </a:t>
            </a:r>
            <a:r>
              <a:rPr lang="en-US" sz="3000" dirty="0" smtClean="0">
                <a:latin typeface="Times New Roman" panose="02020603050405020304" pitchFamily="18" charset="0"/>
                <a:cs typeface="Times New Roman" panose="02020603050405020304" pitchFamily="18" charset="0"/>
              </a:rPr>
              <a:t>specific </a:t>
            </a:r>
            <a:r>
              <a:rPr lang="en-US" sz="3000" dirty="0">
                <a:latin typeface="Times New Roman" panose="02020603050405020304" pitchFamily="18" charset="0"/>
                <a:cs typeface="Times New Roman" panose="02020603050405020304" pitchFamily="18" charset="0"/>
              </a:rPr>
              <a:t>research questions or hypotheses. The purpose </a:t>
            </a:r>
            <a:r>
              <a:rPr lang="en-US" sz="3000" dirty="0" smtClean="0">
                <a:latin typeface="Times New Roman" panose="02020603050405020304" pitchFamily="18" charset="0"/>
                <a:cs typeface="Times New Roman" panose="02020603050405020304" pitchFamily="18" charset="0"/>
              </a:rPr>
              <a:t>statement </a:t>
            </a:r>
            <a:r>
              <a:rPr lang="en-US" sz="3000" dirty="0">
                <a:latin typeface="Times New Roman" panose="02020603050405020304" pitchFamily="18" charset="0"/>
                <a:cs typeface="Times New Roman" panose="02020603050405020304" pitchFamily="18" charset="0"/>
              </a:rPr>
              <a:t>contains the major focus of the study, the participants in the study, and the location or site of the inquiry. This purpose statement is then narrowed to research questions or predictions that you plan to answer in your </a:t>
            </a:r>
            <a:r>
              <a:rPr lang="en-US" sz="3000" dirty="0" smtClean="0">
                <a:latin typeface="Times New Roman" panose="02020603050405020304" pitchFamily="18" charset="0"/>
                <a:cs typeface="Times New Roman" panose="02020603050405020304" pitchFamily="18" charset="0"/>
              </a:rPr>
              <a:t>research. </a:t>
            </a:r>
            <a:endParaRPr lang="en-US" sz="3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61820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Collecting Data</a:t>
            </a:r>
          </a:p>
        </p:txBody>
      </p:sp>
      <p:sp>
        <p:nvSpPr>
          <p:cNvPr id="3" name="Content Placeholder 2"/>
          <p:cNvSpPr>
            <a:spLocks noGrp="1"/>
          </p:cNvSpPr>
          <p:nvPr>
            <p:ph idx="1"/>
          </p:nvPr>
        </p:nvSpPr>
        <p:spPr/>
        <p:txBody>
          <a:bodyPr/>
          <a:lstStyle/>
          <a:p>
            <a:r>
              <a:rPr lang="en-US" dirty="0"/>
              <a:t>Evidence helps provide answers to your research questions and hypotheses. To get these answers, you engage in the step of collecting or gathering data. </a:t>
            </a:r>
            <a:endParaRPr lang="en-US" dirty="0" smtClean="0"/>
          </a:p>
          <a:p>
            <a:r>
              <a:rPr lang="en-US" b="1" dirty="0" smtClean="0"/>
              <a:t>Collecting </a:t>
            </a:r>
            <a:r>
              <a:rPr lang="en-US" b="1" dirty="0"/>
              <a:t>data </a:t>
            </a:r>
            <a:r>
              <a:rPr lang="en-US" dirty="0"/>
              <a:t>means identifying and selecting individuals for a study, obtaining their permission to study them, and gathering information by asking people questions or observing their behaviors</a:t>
            </a:r>
            <a:r>
              <a:rPr lang="en-US" dirty="0" smtClean="0"/>
              <a:t>.</a:t>
            </a:r>
          </a:p>
          <a:p>
            <a:r>
              <a:rPr lang="en-US" dirty="0"/>
              <a:t>This step will produce a collection of numbers (test scores, frequency of behaviors) or words (responses, opinions, quotes). Once you identify these individuals and places, you write method or procedure sections into your research studies</a:t>
            </a:r>
            <a:r>
              <a:rPr lang="en-US" dirty="0" smtClean="0"/>
              <a:t>. </a:t>
            </a:r>
            <a:endParaRPr lang="en-US" dirty="0"/>
          </a:p>
        </p:txBody>
      </p:sp>
    </p:spTree>
    <p:extLst>
      <p:ext uri="{BB962C8B-B14F-4D97-AF65-F5344CB8AC3E}">
        <p14:creationId xmlns:p14="http://schemas.microsoft.com/office/powerpoint/2010/main" val="3210302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911"/>
            <a:ext cx="10515600" cy="1171976"/>
          </a:xfrm>
        </p:spPr>
        <p:txBody>
          <a:bodyPr/>
          <a:lstStyle/>
          <a:p>
            <a:r>
              <a:rPr lang="en-US" b="1" dirty="0">
                <a:latin typeface="Times New Roman" panose="02020603050405020304" pitchFamily="18" charset="0"/>
                <a:cs typeface="Times New Roman" panose="02020603050405020304" pitchFamily="18" charset="0"/>
              </a:rPr>
              <a:t>Analyzing and Interpreting the Data</a:t>
            </a:r>
          </a:p>
        </p:txBody>
      </p:sp>
      <p:sp>
        <p:nvSpPr>
          <p:cNvPr id="3" name="Content Placeholder 2"/>
          <p:cNvSpPr>
            <a:spLocks noGrp="1"/>
          </p:cNvSpPr>
          <p:nvPr>
            <p:ph idx="1"/>
          </p:nvPr>
        </p:nvSpPr>
        <p:spPr>
          <a:xfrm>
            <a:off x="838200" y="1378039"/>
            <a:ext cx="10515600" cy="4798924"/>
          </a:xfrm>
        </p:spPr>
        <p:txBody>
          <a:bodyPr>
            <a:noAutofit/>
          </a:bodyPr>
          <a:lstStyle/>
          <a:p>
            <a:r>
              <a:rPr lang="en-US" sz="3200" dirty="0">
                <a:latin typeface="Times New Roman" panose="02020603050405020304" pitchFamily="18" charset="0"/>
                <a:cs typeface="Times New Roman" panose="02020603050405020304" pitchFamily="18" charset="0"/>
              </a:rPr>
              <a:t>During or immediately after data collection, you need to make sense of the information supplied by individuals in the study</a:t>
            </a:r>
            <a:r>
              <a:rPr lang="en-US" sz="3200" dirty="0" smtClean="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Analyzing and interpreting the data involves drawing conclusions about it; representing it in tables, fi </a:t>
            </a:r>
            <a:r>
              <a:rPr lang="en-US" sz="3200" dirty="0" err="1">
                <a:latin typeface="Times New Roman" panose="02020603050405020304" pitchFamily="18" charset="0"/>
                <a:cs typeface="Times New Roman" panose="02020603050405020304" pitchFamily="18" charset="0"/>
              </a:rPr>
              <a:t>gures</a:t>
            </a:r>
            <a:r>
              <a:rPr lang="en-US" sz="3200" dirty="0">
                <a:latin typeface="Times New Roman" panose="02020603050405020304" pitchFamily="18" charset="0"/>
                <a:cs typeface="Times New Roman" panose="02020603050405020304" pitchFamily="18" charset="0"/>
              </a:rPr>
              <a:t>, and pictures to summarize it; and explaining the conclusions in words to provide answers to your research questions. </a:t>
            </a:r>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You </a:t>
            </a:r>
            <a:r>
              <a:rPr lang="en-US" sz="3200" dirty="0">
                <a:latin typeface="Times New Roman" panose="02020603050405020304" pitchFamily="18" charset="0"/>
                <a:cs typeface="Times New Roman" panose="02020603050405020304" pitchFamily="18" charset="0"/>
              </a:rPr>
              <a:t>report analysis and interpretation in sections of a research report usually titled Results, Findings, or Discussions.</a:t>
            </a:r>
          </a:p>
        </p:txBody>
      </p:sp>
    </p:spTree>
    <p:extLst>
      <p:ext uri="{BB962C8B-B14F-4D97-AF65-F5344CB8AC3E}">
        <p14:creationId xmlns:p14="http://schemas.microsoft.com/office/powerpoint/2010/main" val="1879555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and Evaluating Research</a:t>
            </a:r>
          </a:p>
        </p:txBody>
      </p:sp>
      <p:sp>
        <p:nvSpPr>
          <p:cNvPr id="3" name="Content Placeholder 2"/>
          <p:cNvSpPr>
            <a:spLocks noGrp="1"/>
          </p:cNvSpPr>
          <p:nvPr>
            <p:ph idx="1"/>
          </p:nvPr>
        </p:nvSpPr>
        <p:spPr/>
        <p:txBody>
          <a:bodyPr>
            <a:normAutofit fontScale="92500" lnSpcReduction="10000"/>
          </a:bodyPr>
          <a:lstStyle/>
          <a:p>
            <a:r>
              <a:rPr lang="en-US" dirty="0"/>
              <a:t>After conducting your research, you will develop a written report and distribute it to select audiences (such as fellow teachers, administrators, parents, students) that can use your information. Reporting research involves deciding on audiences, structuring the report in a format acceptable to these audiences, and then writing the report in a </a:t>
            </a:r>
            <a:r>
              <a:rPr lang="en-US" dirty="0" err="1"/>
              <a:t>manner</a:t>
            </a:r>
            <a:r>
              <a:rPr lang="en-US" dirty="0"/>
              <a:t> that is sensitive to all readers. </a:t>
            </a:r>
            <a:endParaRPr lang="en-US" dirty="0" smtClean="0"/>
          </a:p>
          <a:p>
            <a:r>
              <a:rPr lang="en-US" dirty="0" smtClean="0"/>
              <a:t>The </a:t>
            </a:r>
            <a:r>
              <a:rPr lang="en-US" dirty="0"/>
              <a:t>audiences for research will vary from academic researchers who contribute and read journal articles, to faculty advisors and committees that review master’s theses and dissertations, to personnel in educational agencies and Your structure for the research report will vary for each audience, from a formal format for theses and </a:t>
            </a:r>
            <a:r>
              <a:rPr lang="en-US" dirty="0" smtClean="0"/>
              <a:t>dissertations </a:t>
            </a:r>
            <a:r>
              <a:rPr lang="en-US" dirty="0"/>
              <a:t>to a more informal document for in-house school </a:t>
            </a:r>
            <a:r>
              <a:rPr lang="en-US" dirty="0" smtClean="0"/>
              <a:t>reports. </a:t>
            </a:r>
            <a:endParaRPr lang="en-US" dirty="0"/>
          </a:p>
        </p:txBody>
      </p:sp>
    </p:spTree>
    <p:extLst>
      <p:ext uri="{BB962C8B-B14F-4D97-AF65-F5344CB8AC3E}">
        <p14:creationId xmlns:p14="http://schemas.microsoft.com/office/powerpoint/2010/main" val="2159348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Research </a:t>
            </a:r>
            <a:endParaRPr lang="en-US" dirty="0"/>
          </a:p>
        </p:txBody>
      </p:sp>
      <p:sp>
        <p:nvSpPr>
          <p:cNvPr id="3" name="Content Placeholder 2"/>
          <p:cNvSpPr>
            <a:spLocks noGrp="1"/>
          </p:cNvSpPr>
          <p:nvPr>
            <p:ph idx="1"/>
          </p:nvPr>
        </p:nvSpPr>
        <p:spPr/>
        <p:txBody>
          <a:bodyPr/>
          <a:lstStyle/>
          <a:p>
            <a:pPr algn="just"/>
            <a:r>
              <a:rPr lang="en-US" dirty="0"/>
              <a:t>Research is a process of steps used to collect and analyze information to increase our understanding of a topic or issue</a:t>
            </a:r>
            <a:r>
              <a:rPr lang="en-US" dirty="0" smtClean="0"/>
              <a:t>.</a:t>
            </a:r>
          </a:p>
          <a:p>
            <a:pPr algn="just"/>
            <a:r>
              <a:rPr lang="en-US" dirty="0" smtClean="0"/>
              <a:t> </a:t>
            </a:r>
            <a:r>
              <a:rPr lang="en-US" dirty="0"/>
              <a:t>At a general level, research consists of three steps: </a:t>
            </a:r>
            <a:endParaRPr lang="en-US" dirty="0" smtClean="0"/>
          </a:p>
          <a:p>
            <a:pPr algn="just"/>
            <a:r>
              <a:rPr lang="en-US" dirty="0" smtClean="0"/>
              <a:t>1</a:t>
            </a:r>
            <a:r>
              <a:rPr lang="en-US" dirty="0"/>
              <a:t>. Pose a question. </a:t>
            </a:r>
            <a:endParaRPr lang="en-US" dirty="0" smtClean="0"/>
          </a:p>
          <a:p>
            <a:pPr algn="just"/>
            <a:r>
              <a:rPr lang="en-US" dirty="0" smtClean="0"/>
              <a:t>2</a:t>
            </a:r>
            <a:r>
              <a:rPr lang="en-US" dirty="0"/>
              <a:t>. Collect data to answer the question. </a:t>
            </a:r>
            <a:endParaRPr lang="en-US" dirty="0" smtClean="0"/>
          </a:p>
          <a:p>
            <a:pPr algn="just"/>
            <a:r>
              <a:rPr lang="en-US" dirty="0" smtClean="0"/>
              <a:t>3</a:t>
            </a:r>
            <a:r>
              <a:rPr lang="en-US" dirty="0"/>
              <a:t>. Present an answer to the question. </a:t>
            </a:r>
          </a:p>
        </p:txBody>
      </p:sp>
    </p:spTree>
    <p:extLst>
      <p:ext uri="{BB962C8B-B14F-4D97-AF65-F5344CB8AC3E}">
        <p14:creationId xmlns:p14="http://schemas.microsoft.com/office/powerpoint/2010/main" val="2012618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a:t>
            </a:r>
            <a:r>
              <a:rPr lang="en-US" dirty="0"/>
              <a:t>all types of reports, however, researchers need to be respectful and to avoid language that discriminates on the basis of gender, sexual orientation, race, or ethnic group. The audience for your report will have its own standards for judging the quality and utility of the research</a:t>
            </a:r>
            <a:r>
              <a:rPr lang="en-US" dirty="0" smtClean="0"/>
              <a:t>.</a:t>
            </a:r>
          </a:p>
          <a:p>
            <a:endParaRPr lang="en-US" dirty="0"/>
          </a:p>
        </p:txBody>
      </p:sp>
    </p:spTree>
    <p:extLst>
      <p:ext uri="{BB962C8B-B14F-4D97-AF65-F5344CB8AC3E}">
        <p14:creationId xmlns:p14="http://schemas.microsoft.com/office/powerpoint/2010/main" val="2383473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Researc</a:t>
            </a:r>
            <a:r>
              <a:rPr lang="en-US" dirty="0"/>
              <a:t>h</a:t>
            </a:r>
          </a:p>
        </p:txBody>
      </p:sp>
      <p:sp>
        <p:nvSpPr>
          <p:cNvPr id="3" name="Content Placeholder 2"/>
          <p:cNvSpPr>
            <a:spLocks noGrp="1"/>
          </p:cNvSpPr>
          <p:nvPr>
            <p:ph idx="1"/>
          </p:nvPr>
        </p:nvSpPr>
        <p:spPr/>
        <p:txBody>
          <a:bodyPr/>
          <a:lstStyle/>
          <a:p>
            <a:r>
              <a:rPr lang="en-US" dirty="0"/>
              <a:t>Evaluating research involves assessing the quality of a study using standards advanced by individuals in education. Unfortunately, there are no </a:t>
            </a:r>
            <a:r>
              <a:rPr lang="en-US" dirty="0" smtClean="0"/>
              <a:t>ironclad </a:t>
            </a:r>
            <a:r>
              <a:rPr lang="en-US" dirty="0"/>
              <a:t>standards for evaluating educational research in the academic research community; in school districts; or in local, state, or federal agencies. </a:t>
            </a:r>
          </a:p>
        </p:txBody>
      </p:sp>
    </p:spTree>
    <p:extLst>
      <p:ext uri="{BB962C8B-B14F-4D97-AF65-F5344CB8AC3E}">
        <p14:creationId xmlns:p14="http://schemas.microsoft.com/office/powerpoint/2010/main" val="487903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73" y="365125"/>
            <a:ext cx="11552348" cy="1325563"/>
          </a:xfrm>
        </p:spPr>
        <p:txBody>
          <a:bodyPr>
            <a:noAutofit/>
          </a:bodyPr>
          <a:lstStyle/>
          <a:p>
            <a:r>
              <a:rPr lang="en-US" sz="3200" b="1" dirty="0">
                <a:latin typeface="Times New Roman" panose="02020603050405020304" pitchFamily="18" charset="0"/>
                <a:cs typeface="Times New Roman" panose="02020603050405020304" pitchFamily="18" charset="0"/>
              </a:rPr>
              <a:t>THE CHARACTERISTICS OF QUANTITATIVE AND QUALITATIVE RESEARCH IN EACH OF THE SIX STEPS</a:t>
            </a:r>
          </a:p>
        </p:txBody>
      </p:sp>
      <p:sp>
        <p:nvSpPr>
          <p:cNvPr id="3" name="Content Placeholder 2"/>
          <p:cNvSpPr>
            <a:spLocks noGrp="1"/>
          </p:cNvSpPr>
          <p:nvPr>
            <p:ph idx="1"/>
          </p:nvPr>
        </p:nvSpPr>
        <p:spPr>
          <a:xfrm>
            <a:off x="218941" y="1825625"/>
            <a:ext cx="11655380" cy="4884268"/>
          </a:xfrm>
        </p:spPr>
        <p:txBody>
          <a:bodyPr>
            <a:normAutofit/>
          </a:bodyPr>
          <a:lstStyle/>
          <a:p>
            <a:pPr algn="just"/>
            <a:r>
              <a:rPr lang="en-US" sz="3200" dirty="0"/>
              <a:t>Research also includes designing and writing the research in one of the two major </a:t>
            </a:r>
            <a:r>
              <a:rPr lang="en-US" sz="3200" dirty="0" smtClean="0"/>
              <a:t>tracks</a:t>
            </a:r>
            <a:r>
              <a:rPr lang="en-US" sz="3200" dirty="0"/>
              <a:t>: </a:t>
            </a:r>
            <a:endParaRPr lang="en-US" sz="3200" dirty="0" smtClean="0"/>
          </a:p>
          <a:p>
            <a:pPr algn="just"/>
            <a:r>
              <a:rPr lang="en-US" sz="3200" dirty="0"/>
              <a:t>Q</a:t>
            </a:r>
            <a:r>
              <a:rPr lang="en-US" sz="3200" dirty="0" smtClean="0"/>
              <a:t>uantitative </a:t>
            </a:r>
            <a:r>
              <a:rPr lang="en-US" sz="3200" dirty="0"/>
              <a:t>research </a:t>
            </a:r>
            <a:r>
              <a:rPr lang="en-US" sz="3200" dirty="0" smtClean="0"/>
              <a:t>OR Qualitative research. </a:t>
            </a:r>
          </a:p>
          <a:p>
            <a:pPr algn="just"/>
            <a:r>
              <a:rPr lang="en-US" sz="3200" dirty="0"/>
              <a:t>Based on the nature of the research problem and the questions that will be asked to address the </a:t>
            </a:r>
            <a:r>
              <a:rPr lang="en-US" sz="3200" dirty="0" smtClean="0"/>
              <a:t>problem </a:t>
            </a:r>
            <a:r>
              <a:rPr lang="en-US" sz="3200" dirty="0"/>
              <a:t>the researcher chooses either the quantitative or qualitative research track. </a:t>
            </a:r>
            <a:endParaRPr lang="en-US" sz="3200" dirty="0" smtClean="0"/>
          </a:p>
          <a:p>
            <a:pPr algn="just"/>
            <a:r>
              <a:rPr lang="en-US" sz="3200" dirty="0"/>
              <a:t>The problem, the questions, and the literature reviews help to steer the researcher toward either the quantitative or qualitative track. These, in turn, inform the </a:t>
            </a:r>
            <a:r>
              <a:rPr lang="en-US" sz="3200" dirty="0" smtClean="0"/>
              <a:t>specific </a:t>
            </a:r>
            <a:r>
              <a:rPr lang="en-US" sz="3200" dirty="0"/>
              <a:t>research design to be used and the procedures involved in </a:t>
            </a:r>
            <a:r>
              <a:rPr lang="en-US" sz="3200" dirty="0" smtClean="0"/>
              <a:t>them. </a:t>
            </a:r>
            <a:endParaRPr lang="en-US" sz="3200" dirty="0"/>
          </a:p>
        </p:txBody>
      </p:sp>
    </p:spTree>
    <p:extLst>
      <p:ext uri="{BB962C8B-B14F-4D97-AF65-F5344CB8AC3E}">
        <p14:creationId xmlns:p14="http://schemas.microsoft.com/office/powerpoint/2010/main" val="672111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2434" y="0"/>
            <a:ext cx="9131121" cy="6858000"/>
          </a:xfrm>
        </p:spPr>
      </p:pic>
    </p:spTree>
    <p:extLst>
      <p:ext uri="{BB962C8B-B14F-4D97-AF65-F5344CB8AC3E}">
        <p14:creationId xmlns:p14="http://schemas.microsoft.com/office/powerpoint/2010/main" val="9052612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9336110" cy="1017431"/>
          </a:xfrm>
        </p:spPr>
        <p:txBody>
          <a:bodyPr/>
          <a:lstStyle/>
          <a:p>
            <a:r>
              <a:rPr lang="en-US" dirty="0"/>
              <a:t>Quantitative Research Characteristics</a:t>
            </a:r>
          </a:p>
        </p:txBody>
      </p:sp>
      <p:sp>
        <p:nvSpPr>
          <p:cNvPr id="3" name="Content Placeholder 2"/>
          <p:cNvSpPr>
            <a:spLocks noGrp="1"/>
          </p:cNvSpPr>
          <p:nvPr>
            <p:ph idx="1"/>
          </p:nvPr>
        </p:nvSpPr>
        <p:spPr>
          <a:xfrm>
            <a:off x="503349" y="875763"/>
            <a:ext cx="11190668" cy="5982237"/>
          </a:xfrm>
        </p:spPr>
        <p:txBody>
          <a:bodyPr>
            <a:noAutofit/>
          </a:bodyPr>
          <a:lstStyle/>
          <a:p>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quantitative research the major characteristics are: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Describing a research problem through a description of trends or a need for an explanation of the relationship among </a:t>
            </a:r>
            <a:r>
              <a:rPr lang="en-US" sz="2400" dirty="0" smtClean="0">
                <a:latin typeface="Times New Roman" panose="02020603050405020304" pitchFamily="18" charset="0"/>
                <a:cs typeface="Times New Roman" panose="02020603050405020304" pitchFamily="18" charset="0"/>
              </a:rPr>
              <a:t>variables</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Providing a major role for the literature through suggesting the research questions to be asked and justifying the research problem and creating a need for the </a:t>
            </a:r>
            <a:r>
              <a:rPr lang="en-US" sz="2400" dirty="0" smtClean="0">
                <a:latin typeface="Times New Roman" panose="02020603050405020304" pitchFamily="18" charset="0"/>
                <a:cs typeface="Times New Roman" panose="02020603050405020304" pitchFamily="18" charset="0"/>
              </a:rPr>
              <a:t>direction </a:t>
            </a:r>
            <a:r>
              <a:rPr lang="en-US" sz="2400" dirty="0">
                <a:latin typeface="Times New Roman" panose="02020603050405020304" pitchFamily="18" charset="0"/>
                <a:cs typeface="Times New Roman" panose="02020603050405020304" pitchFamily="18" charset="0"/>
              </a:rPr>
              <a:t>(purpose statement and research questions or hypotheses) of the </a:t>
            </a:r>
            <a:r>
              <a:rPr lang="en-US" sz="2400" dirty="0" smtClean="0">
                <a:latin typeface="Times New Roman" panose="02020603050405020304" pitchFamily="18" charset="0"/>
                <a:cs typeface="Times New Roman" panose="02020603050405020304" pitchFamily="18" charset="0"/>
              </a:rPr>
              <a:t>study</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Creating purpose statements, research questions, and hypotheses that are </a:t>
            </a:r>
            <a:r>
              <a:rPr lang="en-US" sz="2400" dirty="0" smtClean="0">
                <a:latin typeface="Times New Roman" panose="02020603050405020304" pitchFamily="18" charset="0"/>
                <a:cs typeface="Times New Roman" panose="02020603050405020304" pitchFamily="18" charset="0"/>
              </a:rPr>
              <a:t>specific</a:t>
            </a:r>
            <a:r>
              <a:rPr lang="en-US" sz="2400" dirty="0">
                <a:latin typeface="Times New Roman" panose="02020603050405020304" pitchFamily="18" charset="0"/>
                <a:cs typeface="Times New Roman" panose="02020603050405020304" pitchFamily="18" charset="0"/>
              </a:rPr>
              <a:t>, narrow, measurable, and observable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Collecting numeric data from a large number of people using instruments with preset questions and responses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Analyzing trends, comparing groups, or relating variables using statistical analysis, and interpreting results by comparing them with prior predictions and past research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Writing the research report using standard, </a:t>
            </a:r>
            <a:r>
              <a:rPr lang="en-US" sz="2400" dirty="0" smtClean="0">
                <a:latin typeface="Times New Roman" panose="02020603050405020304" pitchFamily="18" charset="0"/>
                <a:cs typeface="Times New Roman" panose="02020603050405020304" pitchFamily="18" charset="0"/>
              </a:rPr>
              <a:t>fixed </a:t>
            </a:r>
            <a:r>
              <a:rPr lang="en-US" sz="2400" dirty="0">
                <a:latin typeface="Times New Roman" panose="02020603050405020304" pitchFamily="18" charset="0"/>
                <a:cs typeface="Times New Roman" panose="02020603050405020304" pitchFamily="18" charset="0"/>
              </a:rPr>
              <a:t>structures and evaluation criteria, and taking an objective, unbiased approach </a:t>
            </a:r>
          </a:p>
        </p:txBody>
      </p:sp>
    </p:spTree>
    <p:extLst>
      <p:ext uri="{BB962C8B-B14F-4D97-AF65-F5344CB8AC3E}">
        <p14:creationId xmlns:p14="http://schemas.microsoft.com/office/powerpoint/2010/main" val="30676211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2276"/>
            <a:ext cx="10515600" cy="5674687"/>
          </a:xfrm>
        </p:spPr>
        <p:txBody>
          <a:bodyPr/>
          <a:lstStyle/>
          <a:p>
            <a:r>
              <a:rPr lang="en-US" dirty="0" smtClean="0"/>
              <a:t>The </a:t>
            </a:r>
            <a:r>
              <a:rPr lang="en-US" dirty="0"/>
              <a:t>characteristics of quantitative and qualitative research tracks at each step in this research </a:t>
            </a:r>
            <a:r>
              <a:rPr lang="en-US" dirty="0" smtClean="0"/>
              <a:t>process are as follows</a:t>
            </a:r>
          </a:p>
          <a:p>
            <a:endParaRPr lang="en-US" dirty="0" smtClean="0"/>
          </a:p>
          <a:p>
            <a:r>
              <a:rPr lang="en-US" sz="3200" b="1" dirty="0" smtClean="0"/>
              <a:t>Identifying </a:t>
            </a:r>
            <a:r>
              <a:rPr lang="en-US" sz="3200" b="1" dirty="0"/>
              <a:t>a </a:t>
            </a:r>
            <a:r>
              <a:rPr lang="en-US" sz="3200" b="1" dirty="0" smtClean="0"/>
              <a:t>Research Problem</a:t>
            </a:r>
          </a:p>
          <a:p>
            <a:endParaRPr lang="en-US" b="1" dirty="0"/>
          </a:p>
          <a:p>
            <a:r>
              <a:rPr lang="en-US" dirty="0" smtClean="0"/>
              <a:t>In </a:t>
            </a:r>
            <a:r>
              <a:rPr lang="en-US" dirty="0"/>
              <a:t>quantitative research, the investigator </a:t>
            </a:r>
            <a:r>
              <a:rPr lang="en-US" dirty="0" smtClean="0"/>
              <a:t>identifies </a:t>
            </a:r>
            <a:r>
              <a:rPr lang="en-US" dirty="0"/>
              <a:t>a research problem based on trends in the </a:t>
            </a:r>
            <a:r>
              <a:rPr lang="en-US" dirty="0" smtClean="0"/>
              <a:t>field </a:t>
            </a:r>
            <a:r>
              <a:rPr lang="en-US" dirty="0"/>
              <a:t>or on the need to explain why something occurs. Describing a trend means that the research problem can be answered best by a study in which the researcher seeks to establish the overall tendency of responses from individuals and to note how this tendency varies among people</a:t>
            </a:r>
          </a:p>
        </p:txBody>
      </p:sp>
    </p:spTree>
    <p:extLst>
      <p:ext uri="{BB962C8B-B14F-4D97-AF65-F5344CB8AC3E}">
        <p14:creationId xmlns:p14="http://schemas.microsoft.com/office/powerpoint/2010/main" val="26922680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 </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dirty="0"/>
              <a:t>However, some quantitative research problems require that you explain how one variable affects another. Variables are an attribute (e.g., attitude toward the school bond issue) or characteristic of individuals (e.g., gender) that researchers study. By explaining a relation among variables, you are interested in determining whether one or more </a:t>
            </a:r>
            <a:r>
              <a:rPr lang="en-US" dirty="0" err="1"/>
              <a:t>variables</a:t>
            </a:r>
            <a:r>
              <a:rPr lang="en-US" dirty="0"/>
              <a:t> might </a:t>
            </a:r>
            <a:r>
              <a:rPr lang="en-US" dirty="0" err="1"/>
              <a:t>infl</a:t>
            </a:r>
            <a:r>
              <a:rPr lang="en-US" dirty="0"/>
              <a:t> </a:t>
            </a:r>
            <a:r>
              <a:rPr lang="en-US" dirty="0" err="1"/>
              <a:t>uence</a:t>
            </a:r>
            <a:r>
              <a:rPr lang="en-US" dirty="0"/>
              <a:t> another variable. F</a:t>
            </a:r>
          </a:p>
        </p:txBody>
      </p:sp>
    </p:spTree>
    <p:extLst>
      <p:ext uri="{BB962C8B-B14F-4D97-AF65-F5344CB8AC3E}">
        <p14:creationId xmlns:p14="http://schemas.microsoft.com/office/powerpoint/2010/main" val="22695665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Reviewing </a:t>
            </a:r>
            <a:r>
              <a:rPr lang="en-US" sz="4000" b="1" dirty="0"/>
              <a:t>the L</a:t>
            </a:r>
            <a:r>
              <a:rPr lang="en-US" sz="4000" b="1" dirty="0" smtClean="0"/>
              <a:t>iterature &amp; Research Questions</a:t>
            </a:r>
            <a:endParaRPr lang="en-US" sz="4000" b="1" dirty="0"/>
          </a:p>
        </p:txBody>
      </p:sp>
      <p:sp>
        <p:nvSpPr>
          <p:cNvPr id="3" name="Content Placeholder 2"/>
          <p:cNvSpPr>
            <a:spLocks noGrp="1"/>
          </p:cNvSpPr>
          <p:nvPr>
            <p:ph idx="1"/>
          </p:nvPr>
        </p:nvSpPr>
        <p:spPr/>
        <p:txBody>
          <a:bodyPr/>
          <a:lstStyle/>
          <a:p>
            <a:r>
              <a:rPr lang="en-US" dirty="0"/>
              <a:t>In reviewing the literature in quantitative research, you will typically see a substantial literature review at the beginning of the study. Thus, the literature plays a major role in two ways: justifying the need for the research problem and suggesting potential purposes and research questions for the </a:t>
            </a:r>
            <a:r>
              <a:rPr lang="en-US" dirty="0" smtClean="0"/>
              <a:t>study</a:t>
            </a:r>
          </a:p>
          <a:p>
            <a:r>
              <a:rPr lang="en-US" dirty="0"/>
              <a:t>In quantitative research questions, you ask </a:t>
            </a:r>
            <a:r>
              <a:rPr lang="en-US" dirty="0" smtClean="0"/>
              <a:t>specific</a:t>
            </a:r>
            <a:r>
              <a:rPr lang="en-US" dirty="0"/>
              <a:t>, narrow questions to obtain </a:t>
            </a:r>
            <a:r>
              <a:rPr lang="en-US" dirty="0" smtClean="0"/>
              <a:t>measurable </a:t>
            </a:r>
            <a:r>
              <a:rPr lang="en-US" dirty="0"/>
              <a:t>and observable data on variables. The major statements and questions of </a:t>
            </a:r>
            <a:r>
              <a:rPr lang="en-US" dirty="0" smtClean="0"/>
              <a:t>direction </a:t>
            </a:r>
            <a:r>
              <a:rPr lang="en-US" dirty="0"/>
              <a:t>in a study—the purpose statement, the research questions, and the hypotheses—are </a:t>
            </a:r>
            <a:r>
              <a:rPr lang="en-US" dirty="0" smtClean="0"/>
              <a:t>specific </a:t>
            </a:r>
            <a:r>
              <a:rPr lang="en-US" dirty="0"/>
              <a:t>and narrow because you identify only a few variables to </a:t>
            </a:r>
            <a:r>
              <a:rPr lang="en-US" dirty="0" smtClean="0"/>
              <a:t>study. </a:t>
            </a:r>
            <a:endParaRPr lang="en-US" dirty="0"/>
          </a:p>
        </p:txBody>
      </p:sp>
    </p:spTree>
    <p:extLst>
      <p:ext uri="{BB962C8B-B14F-4D97-AF65-F5344CB8AC3E}">
        <p14:creationId xmlns:p14="http://schemas.microsoft.com/office/powerpoint/2010/main" val="39203356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9397"/>
            <a:ext cx="10515600" cy="5687566"/>
          </a:xfrm>
        </p:spPr>
        <p:txBody>
          <a:bodyPr/>
          <a:lstStyle/>
          <a:p>
            <a:pPr marL="0" indent="0">
              <a:buNone/>
            </a:pPr>
            <a:r>
              <a:rPr lang="en-US" dirty="0" smtClean="0"/>
              <a:t> </a:t>
            </a:r>
          </a:p>
          <a:p>
            <a:pPr marL="0" indent="0">
              <a:buNone/>
            </a:pPr>
            <a:r>
              <a:rPr lang="en-US" b="1" dirty="0" smtClean="0"/>
              <a:t>Data Collection</a:t>
            </a:r>
            <a:endParaRPr lang="en-US" b="1" dirty="0"/>
          </a:p>
          <a:p>
            <a:pPr marL="0" indent="0">
              <a:buNone/>
            </a:pPr>
            <a:r>
              <a:rPr lang="en-US" dirty="0" smtClean="0"/>
              <a:t>In </a:t>
            </a:r>
            <a:r>
              <a:rPr lang="en-US" dirty="0"/>
              <a:t>quantitative data collection, you use an instrument to measure the variables in the study. An instrument is a tool for measuring, observing, or documenting quantitative data. It contains </a:t>
            </a:r>
            <a:r>
              <a:rPr lang="en-US" dirty="0" err="1"/>
              <a:t>specifi</a:t>
            </a:r>
            <a:r>
              <a:rPr lang="en-US" dirty="0"/>
              <a:t> c questions and response possibilities that you establish or develop in advance of the study. Examples of instruments are survey questionnaires, standardized tests, and checklists that you might use to observe a student’s or teacher’s behaviors. You administer this instrument to participants and collect data in the form of </a:t>
            </a:r>
            <a:r>
              <a:rPr lang="en-US" dirty="0" smtClean="0"/>
              <a:t>numbers.</a:t>
            </a:r>
          </a:p>
          <a:p>
            <a:pPr marL="0" indent="0">
              <a:buNone/>
            </a:pPr>
            <a:endParaRPr lang="en-US" dirty="0"/>
          </a:p>
        </p:txBody>
      </p:sp>
    </p:spTree>
    <p:extLst>
      <p:ext uri="{BB962C8B-B14F-4D97-AF65-F5344CB8AC3E}">
        <p14:creationId xmlns:p14="http://schemas.microsoft.com/office/powerpoint/2010/main" val="855177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r>
              <a:rPr lang="en-US" dirty="0"/>
              <a:t>,</a:t>
            </a:r>
          </a:p>
        </p:txBody>
      </p:sp>
      <p:sp>
        <p:nvSpPr>
          <p:cNvPr id="3" name="Content Placeholder 2"/>
          <p:cNvSpPr>
            <a:spLocks noGrp="1"/>
          </p:cNvSpPr>
          <p:nvPr>
            <p:ph idx="1"/>
          </p:nvPr>
        </p:nvSpPr>
        <p:spPr/>
        <p:txBody>
          <a:bodyPr/>
          <a:lstStyle/>
          <a:p>
            <a:r>
              <a:rPr lang="en-US" dirty="0"/>
              <a:t>In quantitative data analysis, you analyze the data using mathematical procedures, called statistics. These analyses consist of breaking down the data into parts to answer the research questions. Statistical procedures such as comparing groups or relating scores for individuals provide information to address the research questions or hypotheses. You then interpret the results of this analysis in light of initial predictions or prior studies. This interpretation is an explanation as to why the results turned out the way they did, and often you will explain how the results either support or refute the expected predictions in the study</a:t>
            </a:r>
          </a:p>
        </p:txBody>
      </p:sp>
    </p:spTree>
    <p:extLst>
      <p:ext uri="{BB962C8B-B14F-4D97-AF65-F5344CB8AC3E}">
        <p14:creationId xmlns:p14="http://schemas.microsoft.com/office/powerpoint/2010/main" val="1458692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Research is </a:t>
            </a:r>
            <a:r>
              <a:rPr lang="en-US" b="1" dirty="0" smtClean="0">
                <a:latin typeface="Times New Roman" panose="02020603050405020304" pitchFamily="18" charset="0"/>
                <a:cs typeface="Times New Roman" panose="02020603050405020304" pitchFamily="18" charset="0"/>
              </a:rPr>
              <a:t>Important </a:t>
            </a:r>
            <a:r>
              <a:rPr lang="en-US" b="1" dirty="0">
                <a:latin typeface="Times New Roman" panose="02020603050405020304" pitchFamily="18" charset="0"/>
                <a:cs typeface="Times New Roman" panose="02020603050405020304" pitchFamily="18" charset="0"/>
              </a:rPr>
              <a:t>for </a:t>
            </a:r>
            <a:r>
              <a:rPr lang="en-US" b="1" dirty="0" smtClean="0">
                <a:latin typeface="Times New Roman" panose="02020603050405020304" pitchFamily="18" charset="0"/>
                <a:cs typeface="Times New Roman" panose="02020603050405020304" pitchFamily="18" charset="0"/>
              </a:rPr>
              <a:t>Three </a:t>
            </a:r>
            <a:r>
              <a:rPr lang="en-US" b="1" dirty="0">
                <a:latin typeface="Times New Roman" panose="02020603050405020304" pitchFamily="18" charset="0"/>
                <a:cs typeface="Times New Roman" panose="02020603050405020304" pitchFamily="18" charset="0"/>
              </a:rPr>
              <a:t>R</a:t>
            </a:r>
            <a:r>
              <a:rPr lang="en-US" b="1" dirty="0" smtClean="0">
                <a:latin typeface="Times New Roman" panose="02020603050405020304" pitchFamily="18" charset="0"/>
                <a:cs typeface="Times New Roman" panose="02020603050405020304" pitchFamily="18" charset="0"/>
              </a:rPr>
              <a:t>easons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331075"/>
            <a:ext cx="10515600" cy="3845887"/>
          </a:xfrm>
        </p:spPr>
        <p:txBody>
          <a:bodyPr>
            <a:normAutofit/>
          </a:bodyPr>
          <a:lstStyle/>
          <a:p>
            <a:pPr marL="514350" indent="-514350" algn="just">
              <a:buFont typeface="+mj-lt"/>
              <a:buAutoNum type="arabicPeriod"/>
            </a:pPr>
            <a:r>
              <a:rPr lang="en-US" sz="5400" dirty="0">
                <a:latin typeface="Times New Roman" panose="02020603050405020304" pitchFamily="18" charset="0"/>
                <a:cs typeface="Times New Roman" panose="02020603050405020304" pitchFamily="18" charset="0"/>
              </a:rPr>
              <a:t>Research Adds to Our Knowledge </a:t>
            </a:r>
          </a:p>
          <a:p>
            <a:pPr marL="514350" indent="-514350" algn="just">
              <a:buFont typeface="+mj-lt"/>
              <a:buAutoNum type="arabicPeriod"/>
            </a:pPr>
            <a:r>
              <a:rPr lang="en-US" sz="5400" dirty="0" smtClean="0">
                <a:latin typeface="Times New Roman" panose="02020603050405020304" pitchFamily="18" charset="0"/>
                <a:cs typeface="Times New Roman" panose="02020603050405020304" pitchFamily="18" charset="0"/>
              </a:rPr>
              <a:t>Research </a:t>
            </a:r>
            <a:r>
              <a:rPr lang="en-US" sz="5400" dirty="0">
                <a:latin typeface="Times New Roman" panose="02020603050405020304" pitchFamily="18" charset="0"/>
                <a:cs typeface="Times New Roman" panose="02020603050405020304" pitchFamily="18" charset="0"/>
              </a:rPr>
              <a:t>Improves Practice </a:t>
            </a:r>
            <a:endParaRPr lang="en-US" sz="5400" dirty="0" smtClean="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n-US" sz="5400" dirty="0">
                <a:latin typeface="Times New Roman" panose="02020603050405020304" pitchFamily="18" charset="0"/>
                <a:cs typeface="Times New Roman" panose="02020603050405020304" pitchFamily="18" charset="0"/>
              </a:rPr>
              <a:t>Research Informs Policy Debates </a:t>
            </a:r>
            <a:r>
              <a:rPr lang="en-US" sz="5400" dirty="0" smtClean="0">
                <a:latin typeface="Times New Roman" panose="02020603050405020304" pitchFamily="18" charset="0"/>
                <a:cs typeface="Times New Roman" panose="02020603050405020304" pitchFamily="18" charset="0"/>
              </a:rPr>
              <a:t> </a:t>
            </a:r>
            <a:endParaRPr lang="en-US"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24632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a:t>
            </a:r>
            <a:r>
              <a:rPr lang="en-US" dirty="0"/>
              <a:t>and E</a:t>
            </a:r>
            <a:r>
              <a:rPr lang="en-US" dirty="0" smtClean="0"/>
              <a:t>valuating</a:t>
            </a:r>
            <a:endParaRPr lang="en-US" dirty="0"/>
          </a:p>
        </p:txBody>
      </p:sp>
      <p:sp>
        <p:nvSpPr>
          <p:cNvPr id="3" name="Content Placeholder 2"/>
          <p:cNvSpPr>
            <a:spLocks noGrp="1"/>
          </p:cNvSpPr>
          <p:nvPr>
            <p:ph idx="1"/>
          </p:nvPr>
        </p:nvSpPr>
        <p:spPr/>
        <p:txBody>
          <a:bodyPr/>
          <a:lstStyle/>
          <a:p>
            <a:endParaRPr lang="en-US" dirty="0" smtClean="0"/>
          </a:p>
          <a:p>
            <a:r>
              <a:rPr lang="en-US" dirty="0" smtClean="0"/>
              <a:t>In </a:t>
            </a:r>
            <a:r>
              <a:rPr lang="en-US" dirty="0"/>
              <a:t>reporting and evaluating quantitative research, the overall format for a study </a:t>
            </a:r>
            <a:r>
              <a:rPr lang="en-US" dirty="0" err="1"/>
              <a:t>follows</a:t>
            </a:r>
            <a:r>
              <a:rPr lang="en-US" dirty="0"/>
              <a:t> a predictable pattern: introduction, review of the literature, methods, results, and discussion. This form creates a standardized structure for quantitative studies.</a:t>
            </a:r>
          </a:p>
        </p:txBody>
      </p:sp>
    </p:spTree>
    <p:extLst>
      <p:ext uri="{BB962C8B-B14F-4D97-AF65-F5344CB8AC3E}">
        <p14:creationId xmlns:p14="http://schemas.microsoft.com/office/powerpoint/2010/main" val="15060717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305"/>
            <a:ext cx="10515600" cy="888641"/>
          </a:xfrm>
        </p:spPr>
        <p:txBody>
          <a:bodyPr/>
          <a:lstStyle/>
          <a:p>
            <a:r>
              <a:rPr lang="en-US" b="1" dirty="0">
                <a:latin typeface="Times New Roman" panose="02020603050405020304" pitchFamily="18" charset="0"/>
                <a:cs typeface="Times New Roman" panose="02020603050405020304" pitchFamily="18" charset="0"/>
              </a:rPr>
              <a:t>Qualitative Research Characteristics</a:t>
            </a:r>
          </a:p>
        </p:txBody>
      </p:sp>
      <p:sp>
        <p:nvSpPr>
          <p:cNvPr id="3" name="Content Placeholder 2"/>
          <p:cNvSpPr>
            <a:spLocks noGrp="1"/>
          </p:cNvSpPr>
          <p:nvPr>
            <p:ph idx="1"/>
          </p:nvPr>
        </p:nvSpPr>
        <p:spPr>
          <a:xfrm>
            <a:off x="618186" y="1068946"/>
            <a:ext cx="11230376" cy="5550795"/>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qualitative research, we see different major characteristics at each stage of the research process: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Exploring a problem and developing a detailed understanding of a central phenomenon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Having the literature review play a minor role but justify the problem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Stating the purpose and research questions in a general and broad way so as to the participants’ experiences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Collecting data based on words from a small number of individuals so that the participants’ views are obtained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Analyzing the data for description and themes using text analysis and interpreting the larger meaning of the </a:t>
            </a:r>
            <a:r>
              <a:rPr lang="en-US" sz="2400" dirty="0" smtClean="0">
                <a:latin typeface="Times New Roman" panose="02020603050405020304" pitchFamily="18" charset="0"/>
                <a:cs typeface="Times New Roman" panose="02020603050405020304" pitchFamily="18" charset="0"/>
              </a:rPr>
              <a:t>findings</a:t>
            </a:r>
          </a:p>
          <a:p>
            <a:pPr algn="just"/>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Writing the report using </a:t>
            </a:r>
            <a:r>
              <a:rPr lang="en-US" sz="2400" dirty="0" smtClean="0">
                <a:latin typeface="Times New Roman" panose="02020603050405020304" pitchFamily="18" charset="0"/>
                <a:cs typeface="Times New Roman" panose="02020603050405020304" pitchFamily="18" charset="0"/>
              </a:rPr>
              <a:t>flexible</a:t>
            </a:r>
            <a:r>
              <a:rPr lang="en-US" sz="2400" dirty="0">
                <a:latin typeface="Times New Roman" panose="02020603050405020304" pitchFamily="18" charset="0"/>
                <a:cs typeface="Times New Roman" panose="02020603050405020304" pitchFamily="18" charset="0"/>
              </a:rPr>
              <a:t>, emerging structures and evaluative criteria, and including the researchers’ subjective </a:t>
            </a:r>
            <a:r>
              <a:rPr lang="en-US" sz="2400" dirty="0" smtClean="0">
                <a:latin typeface="Times New Roman" panose="02020603050405020304" pitchFamily="18" charset="0"/>
                <a:cs typeface="Times New Roman" panose="02020603050405020304" pitchFamily="18" charset="0"/>
              </a:rPr>
              <a:t>reflexivity </a:t>
            </a:r>
            <a:r>
              <a:rPr lang="en-US" sz="2400" dirty="0">
                <a:latin typeface="Times New Roman" panose="02020603050405020304" pitchFamily="18" charset="0"/>
                <a:cs typeface="Times New Roman" panose="02020603050405020304" pitchFamily="18" charset="0"/>
              </a:rPr>
              <a:t>and bias</a:t>
            </a:r>
          </a:p>
        </p:txBody>
      </p:sp>
    </p:spTree>
    <p:extLst>
      <p:ext uri="{BB962C8B-B14F-4D97-AF65-F5344CB8AC3E}">
        <p14:creationId xmlns:p14="http://schemas.microsoft.com/office/powerpoint/2010/main" val="17566016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515155"/>
            <a:ext cx="10920211" cy="6130344"/>
          </a:xfrm>
        </p:spPr>
        <p:txBody>
          <a:bodyPr>
            <a:normAutofit/>
          </a:bodyPr>
          <a:lstStyle/>
          <a:p>
            <a:r>
              <a:rPr lang="en-US" dirty="0"/>
              <a:t>Qualitative research is best suited to address a research problem in which you do not know the variables and need to explore. The literature might yield little information about the phenomenon of study, and you need to learn more from participants through exploration. </a:t>
            </a:r>
            <a:endParaRPr lang="en-US" dirty="0" smtClean="0"/>
          </a:p>
          <a:p>
            <a:r>
              <a:rPr lang="en-US" dirty="0" smtClean="0"/>
              <a:t>.For </a:t>
            </a:r>
            <a:r>
              <a:rPr lang="en-US" dirty="0"/>
              <a:t>example, the literature may not adequately address the use of sign </a:t>
            </a:r>
            <a:r>
              <a:rPr lang="en-US" dirty="0" smtClean="0"/>
              <a:t>language </a:t>
            </a:r>
            <a:r>
              <a:rPr lang="en-US" dirty="0"/>
              <a:t>in distance education courses. A qualitative research study is needed to explore this phenomenon from the perspective of distance education </a:t>
            </a:r>
            <a:r>
              <a:rPr lang="en-US" dirty="0" smtClean="0"/>
              <a:t>students</a:t>
            </a:r>
          </a:p>
          <a:p>
            <a:r>
              <a:rPr lang="en-US" b="1" dirty="0"/>
              <a:t>A central phenomenon </a:t>
            </a:r>
            <a:r>
              <a:rPr lang="en-US" dirty="0"/>
              <a:t>is the key concept, idea, or process studied in qualitative research</a:t>
            </a:r>
            <a:r>
              <a:rPr lang="en-US" dirty="0" smtClean="0"/>
              <a:t>.</a:t>
            </a:r>
          </a:p>
          <a:p>
            <a:r>
              <a:rPr lang="en-US" dirty="0" smtClean="0"/>
              <a:t> </a:t>
            </a:r>
            <a:r>
              <a:rPr lang="en-US" dirty="0"/>
              <a:t>Thus, the research problem of the </a:t>
            </a:r>
            <a:r>
              <a:rPr lang="en-US" dirty="0" smtClean="0"/>
              <a:t>difficulty </a:t>
            </a:r>
            <a:r>
              <a:rPr lang="en-US" dirty="0"/>
              <a:t>in teaching children who are deaf requires both an exploration (because we need to better know how to teach these children) and an understanding (because of its complexity) of the process of teaching and learning</a:t>
            </a:r>
            <a:r>
              <a:rPr lang="en-US" dirty="0" smtClean="0"/>
              <a:t>. </a:t>
            </a:r>
            <a:endParaRPr lang="en-US" dirty="0"/>
          </a:p>
        </p:txBody>
      </p:sp>
    </p:spTree>
    <p:extLst>
      <p:ext uri="{BB962C8B-B14F-4D97-AF65-F5344CB8AC3E}">
        <p14:creationId xmlns:p14="http://schemas.microsoft.com/office/powerpoint/2010/main" val="1374071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31"/>
            <a:ext cx="10515600" cy="1107583"/>
          </a:xfrm>
        </p:spPr>
        <p:txBody>
          <a:bodyPr/>
          <a:lstStyle/>
          <a:p>
            <a:r>
              <a:rPr lang="en-US" b="1" dirty="0">
                <a:latin typeface="Times New Roman" panose="02020603050405020304" pitchFamily="18" charset="0"/>
                <a:cs typeface="Times New Roman" panose="02020603050405020304" pitchFamily="18" charset="0"/>
              </a:rPr>
              <a:t>L</a:t>
            </a:r>
            <a:r>
              <a:rPr lang="en-US" b="1" dirty="0" smtClean="0">
                <a:latin typeface="Times New Roman" panose="02020603050405020304" pitchFamily="18" charset="0"/>
                <a:cs typeface="Times New Roman" panose="02020603050405020304" pitchFamily="18" charset="0"/>
              </a:rPr>
              <a:t>iterature Review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10933090" cy="4351338"/>
          </a:xfrm>
        </p:spPr>
        <p:txBody>
          <a:bodyPr/>
          <a:lstStyle/>
          <a:p>
            <a:pPr algn="just"/>
            <a:r>
              <a:rPr lang="en-US" dirty="0">
                <a:latin typeface="Times New Roman" panose="02020603050405020304" pitchFamily="18" charset="0"/>
                <a:cs typeface="Times New Roman" panose="02020603050405020304" pitchFamily="18" charset="0"/>
              </a:rPr>
              <a:t>In qualitative research, </a:t>
            </a:r>
            <a:r>
              <a:rPr lang="en-US" dirty="0" smtClean="0">
                <a:latin typeface="Times New Roman" panose="02020603050405020304" pitchFamily="18" charset="0"/>
                <a:cs typeface="Times New Roman" panose="02020603050405020304" pitchFamily="18" charset="0"/>
              </a:rPr>
              <a:t>the literature review plays </a:t>
            </a:r>
            <a:r>
              <a:rPr lang="en-US" dirty="0">
                <a:latin typeface="Times New Roman" panose="02020603050405020304" pitchFamily="18" charset="0"/>
                <a:cs typeface="Times New Roman" panose="02020603050405020304" pitchFamily="18" charset="0"/>
              </a:rPr>
              <a:t>a less substantial role at the </a:t>
            </a:r>
            <a:r>
              <a:rPr lang="en-US" dirty="0" smtClean="0">
                <a:latin typeface="Times New Roman" panose="02020603050405020304" pitchFamily="18" charset="0"/>
                <a:cs typeface="Times New Roman" panose="02020603050405020304" pitchFamily="18" charset="0"/>
              </a:rPr>
              <a:t>beginning </a:t>
            </a:r>
            <a:r>
              <a:rPr lang="en-US" dirty="0">
                <a:latin typeface="Times New Roman" panose="02020603050405020304" pitchFamily="18" charset="0"/>
                <a:cs typeface="Times New Roman" panose="02020603050405020304" pitchFamily="18" charset="0"/>
              </a:rPr>
              <a:t>of the study than in quantitative research. In qualitative research, although you may review the literature to justify the need to study the research problem, the literature does not provide major direction for the research questions.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reason for this is that qualitative research relies more on the views of participants in the study and less on the direction </a:t>
            </a:r>
            <a:r>
              <a:rPr lang="en-US" dirty="0" smtClean="0">
                <a:latin typeface="Times New Roman" panose="02020603050405020304" pitchFamily="18" charset="0"/>
                <a:cs typeface="Times New Roman" panose="02020603050405020304" pitchFamily="18" charset="0"/>
              </a:rPr>
              <a:t>identified </a:t>
            </a:r>
            <a:r>
              <a:rPr lang="en-US" dirty="0">
                <a:latin typeface="Times New Roman" panose="02020603050405020304" pitchFamily="18" charset="0"/>
                <a:cs typeface="Times New Roman" panose="02020603050405020304" pitchFamily="18" charset="0"/>
              </a:rPr>
              <a:t>in the literature by the researcher. Thus, to use the literature to </a:t>
            </a:r>
            <a:r>
              <a:rPr lang="en-US" dirty="0" smtClean="0">
                <a:latin typeface="Times New Roman" panose="02020603050405020304" pitchFamily="18" charset="0"/>
                <a:cs typeface="Times New Roman" panose="02020603050405020304" pitchFamily="18" charset="0"/>
              </a:rPr>
              <a:t>foreshadow </a:t>
            </a:r>
            <a:r>
              <a:rPr lang="en-US" dirty="0">
                <a:latin typeface="Times New Roman" panose="02020603050405020304" pitchFamily="18" charset="0"/>
                <a:cs typeface="Times New Roman" panose="02020603050405020304" pitchFamily="18" charset="0"/>
              </a:rPr>
              <a:t>or specify the direction for the study is inconsistent with the qualitative approach of learning from participants. </a:t>
            </a:r>
          </a:p>
        </p:txBody>
      </p:sp>
    </p:spTree>
    <p:extLst>
      <p:ext uri="{BB962C8B-B14F-4D97-AF65-F5344CB8AC3E}">
        <p14:creationId xmlns:p14="http://schemas.microsoft.com/office/powerpoint/2010/main" val="8751063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urpose Statement &amp; Research Questions</a:t>
            </a:r>
            <a:endParaRPr lang="en-US" dirty="0"/>
          </a:p>
        </p:txBody>
      </p:sp>
      <p:sp>
        <p:nvSpPr>
          <p:cNvPr id="3" name="Content Placeholder 2"/>
          <p:cNvSpPr>
            <a:spLocks noGrp="1"/>
          </p:cNvSpPr>
          <p:nvPr>
            <p:ph idx="1"/>
          </p:nvPr>
        </p:nvSpPr>
        <p:spPr>
          <a:xfrm>
            <a:off x="838199" y="1825625"/>
            <a:ext cx="10830059" cy="4351338"/>
          </a:xfrm>
        </p:spPr>
        <p:txBody>
          <a:bodyPr>
            <a:normAutofit/>
          </a:bodyPr>
          <a:lstStyle/>
          <a:p>
            <a:r>
              <a:rPr lang="en-US" sz="3200" dirty="0">
                <a:latin typeface="Times New Roman" panose="02020603050405020304" pitchFamily="18" charset="0"/>
                <a:cs typeface="Times New Roman" panose="02020603050405020304" pitchFamily="18" charset="0"/>
              </a:rPr>
              <a:t>In qualitative research, the purpose statement and the research questions are stated so that you can best learn from participants. You research a single phenomenon of </a:t>
            </a:r>
            <a:r>
              <a:rPr lang="en-US" sz="3200" dirty="0" smtClean="0">
                <a:latin typeface="Times New Roman" panose="02020603050405020304" pitchFamily="18" charset="0"/>
                <a:cs typeface="Times New Roman" panose="02020603050405020304" pitchFamily="18" charset="0"/>
              </a:rPr>
              <a:t>interest </a:t>
            </a:r>
            <a:r>
              <a:rPr lang="en-US" sz="3200" dirty="0">
                <a:latin typeface="Times New Roman" panose="02020603050405020304" pitchFamily="18" charset="0"/>
                <a:cs typeface="Times New Roman" panose="02020603050405020304" pitchFamily="18" charset="0"/>
              </a:rPr>
              <a:t>and state this phenomenon in a purpose statement. </a:t>
            </a:r>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A </a:t>
            </a:r>
            <a:r>
              <a:rPr lang="en-US" sz="3200" dirty="0">
                <a:latin typeface="Times New Roman" panose="02020603050405020304" pitchFamily="18" charset="0"/>
                <a:cs typeface="Times New Roman" panose="02020603050405020304" pitchFamily="18" charset="0"/>
              </a:rPr>
              <a:t>qualitative study that examines the “professionalism” of teachers, for example, asks high school teachers, “What does it mean to be a professional?” This question focuses on understanding a single idea—being a professional—and the responses to it will yield qualitative data such as quotations</a:t>
            </a:r>
          </a:p>
        </p:txBody>
      </p:sp>
    </p:spTree>
    <p:extLst>
      <p:ext uri="{BB962C8B-B14F-4D97-AF65-F5344CB8AC3E}">
        <p14:creationId xmlns:p14="http://schemas.microsoft.com/office/powerpoint/2010/main" val="28755484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8216"/>
          </a:xfrm>
        </p:spPr>
        <p:txBody>
          <a:bodyPr/>
          <a:lstStyle/>
          <a:p>
            <a:r>
              <a:rPr lang="en-US" b="1" dirty="0" smtClean="0">
                <a:latin typeface="Times New Roman" panose="02020603050405020304" pitchFamily="18" charset="0"/>
                <a:cs typeface="Times New Roman" panose="02020603050405020304" pitchFamily="18" charset="0"/>
              </a:rPr>
              <a:t>Collect Data</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65161"/>
            <a:ext cx="10515600" cy="4811802"/>
          </a:xfrm>
        </p:spPr>
        <p:txBody>
          <a:bodyPr>
            <a:normAutofit lnSpcReduction="10000"/>
          </a:bodyPr>
          <a:lstStyle/>
          <a:p>
            <a:r>
              <a:rPr lang="en-US" dirty="0"/>
              <a:t>In qualitative research, you collect data to learn from the participants in the study and develop forms, called protocols, for recording data as the study proceeds. These forms pose general questions so that the participants can provide answers to the questions. Often questions on these forms will change and emerge during data collection. </a:t>
            </a:r>
            <a:endParaRPr lang="en-US" dirty="0" smtClean="0"/>
          </a:p>
          <a:p>
            <a:r>
              <a:rPr lang="en-US" dirty="0" smtClean="0"/>
              <a:t>Examples </a:t>
            </a:r>
            <a:r>
              <a:rPr lang="en-US" dirty="0"/>
              <a:t>of these forms include an interview protocol, which consists of four or </a:t>
            </a:r>
            <a:r>
              <a:rPr lang="en-US" dirty="0" smtClean="0"/>
              <a:t>five </a:t>
            </a:r>
            <a:r>
              <a:rPr lang="en-US" dirty="0"/>
              <a:t>questions, or an observational protocol, in which the researcher records notes about the behavior of participants. </a:t>
            </a:r>
            <a:endParaRPr lang="en-US" dirty="0" smtClean="0"/>
          </a:p>
          <a:p>
            <a:r>
              <a:rPr lang="en-US" dirty="0" smtClean="0"/>
              <a:t>Moreover</a:t>
            </a:r>
            <a:r>
              <a:rPr lang="en-US" dirty="0"/>
              <a:t>, you gather text (word) or image (picture) data. </a:t>
            </a:r>
            <a:endParaRPr lang="en-US" dirty="0" smtClean="0"/>
          </a:p>
          <a:p>
            <a:r>
              <a:rPr lang="en-US" dirty="0" smtClean="0"/>
              <a:t>Transcribed </a:t>
            </a:r>
            <a:r>
              <a:rPr lang="en-US" dirty="0"/>
              <a:t>audio recordings form a database composed of words. Observing participants in their work or family setting, you take notes that will become a qualitative database.</a:t>
            </a:r>
          </a:p>
        </p:txBody>
      </p:sp>
    </p:spTree>
    <p:extLst>
      <p:ext uri="{BB962C8B-B14F-4D97-AF65-F5344CB8AC3E}">
        <p14:creationId xmlns:p14="http://schemas.microsoft.com/office/powerpoint/2010/main" val="15414770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31"/>
            <a:ext cx="10515600" cy="927279"/>
          </a:xfrm>
        </p:spPr>
        <p:txBody>
          <a:bodyPr/>
          <a:lstStyle/>
          <a:p>
            <a:r>
              <a:rPr lang="en-US" b="1" dirty="0" smtClean="0">
                <a:latin typeface="Times New Roman" panose="02020603050405020304" pitchFamily="18" charset="0"/>
                <a:cs typeface="Times New Roman" panose="02020603050405020304" pitchFamily="18" charset="0"/>
              </a:rPr>
              <a:t>Data Analysis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199" y="1532585"/>
            <a:ext cx="11049001" cy="5177307"/>
          </a:xfrm>
        </p:spPr>
        <p:txBody>
          <a:bodyPr>
            <a:normAutofit lnSpcReduction="10000"/>
          </a:bodyPr>
          <a:lstStyle/>
          <a:p>
            <a:endParaRPr lang="en-US"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In </a:t>
            </a:r>
            <a:r>
              <a:rPr lang="en-US" sz="3200" dirty="0">
                <a:latin typeface="Times New Roman" panose="02020603050405020304" pitchFamily="18" charset="0"/>
                <a:cs typeface="Times New Roman" panose="02020603050405020304" pitchFamily="18" charset="0"/>
              </a:rPr>
              <a:t>qualitative research typically you gather a text database, so the data analysis of text consists of dividing it into groups of sentences, called text segments, and </a:t>
            </a:r>
            <a:r>
              <a:rPr lang="en-US" sz="3200" dirty="0" smtClean="0">
                <a:latin typeface="Times New Roman" panose="02020603050405020304" pitchFamily="18" charset="0"/>
                <a:cs typeface="Times New Roman" panose="02020603050405020304" pitchFamily="18" charset="0"/>
              </a:rPr>
              <a:t>determining </a:t>
            </a:r>
            <a:r>
              <a:rPr lang="en-US" sz="3200" dirty="0">
                <a:latin typeface="Times New Roman" panose="02020603050405020304" pitchFamily="18" charset="0"/>
                <a:cs typeface="Times New Roman" panose="02020603050405020304" pitchFamily="18" charset="0"/>
              </a:rPr>
              <a:t>the meaning of each group of sentences. Rather than using statistics, you analyze words or pictures to describe the central phenomenon under study</a:t>
            </a:r>
            <a:r>
              <a:rPr lang="en-US" sz="3200" dirty="0" smtClean="0">
                <a:latin typeface="Times New Roman" panose="02020603050405020304" pitchFamily="18" charset="0"/>
                <a:cs typeface="Times New Roman" panose="02020603050405020304" pitchFamily="18" charset="0"/>
              </a:rPr>
              <a:t>.</a:t>
            </a:r>
          </a:p>
          <a:p>
            <a:r>
              <a:rPr lang="en-US" sz="3200" dirty="0" smtClean="0">
                <a:latin typeface="Times New Roman" panose="02020603050405020304" pitchFamily="18" charset="0"/>
                <a:cs typeface="Times New Roman" panose="02020603050405020304" pitchFamily="18" charset="0"/>
              </a:rPr>
              <a:t> </a:t>
            </a:r>
          </a:p>
          <a:p>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result may be a description of individual people or places. In some qualitative studies, the entire report is mostly a long description of several individuals. </a:t>
            </a:r>
            <a:endParaRPr lang="en-US"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47711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59099"/>
            <a:ext cx="10515600" cy="5017864"/>
          </a:xfrm>
        </p:spPr>
        <p:txBody>
          <a:bodyPr>
            <a:noAutofit/>
          </a:bodyPr>
          <a:lstStyle/>
          <a:p>
            <a:r>
              <a:rPr lang="en-US" sz="3200" dirty="0">
                <a:latin typeface="Times New Roman" panose="02020603050405020304" pitchFamily="18" charset="0"/>
                <a:cs typeface="Times New Roman" panose="02020603050405020304" pitchFamily="18" charset="0"/>
              </a:rPr>
              <a:t>The result may also include themes or broad categories that represent your findings. In qualitative studies in which you both describe individuals and identify themes, a rich, complex picture emerges. </a:t>
            </a:r>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From this complex picture, you make an interpretation of the meaning of the data by reflecting on how the findings relate to existing research; by stating a personal reflection about the significance of f the lessons learned during the study; or by drawing out larger, more abstract meanings.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51511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Reprtin</a:t>
            </a:r>
            <a:r>
              <a:rPr lang="en-US" dirty="0" err="1"/>
              <a:t>g</a:t>
            </a:r>
            <a:r>
              <a:rPr lang="en-US" dirty="0" smtClean="0"/>
              <a:t> Data</a:t>
            </a:r>
            <a:endParaRPr lang="en-US" dirty="0"/>
          </a:p>
        </p:txBody>
      </p:sp>
      <p:sp>
        <p:nvSpPr>
          <p:cNvPr id="3" name="Content Placeholder 2"/>
          <p:cNvSpPr>
            <a:spLocks noGrp="1"/>
          </p:cNvSpPr>
          <p:nvPr>
            <p:ph idx="1"/>
          </p:nvPr>
        </p:nvSpPr>
        <p:spPr/>
        <p:txBody>
          <a:bodyPr>
            <a:normAutofit/>
          </a:bodyPr>
          <a:lstStyle/>
          <a:p>
            <a:r>
              <a:rPr lang="en-US" dirty="0"/>
              <a:t>In reporting qualitative research you employ a wide range of formats to report your studies. Although the overall general form follows the standard steps in the process of research, the sequence of these “parts” of research tends to vary from one </a:t>
            </a:r>
            <a:r>
              <a:rPr lang="en-US" dirty="0" smtClean="0"/>
              <a:t>qualitative </a:t>
            </a:r>
            <a:r>
              <a:rPr lang="en-US" dirty="0"/>
              <a:t>report to another. </a:t>
            </a:r>
            <a:endParaRPr lang="en-US" dirty="0" smtClean="0"/>
          </a:p>
          <a:p>
            <a:r>
              <a:rPr lang="en-US" dirty="0" smtClean="0"/>
              <a:t>A </a:t>
            </a:r>
            <a:r>
              <a:rPr lang="en-US" dirty="0"/>
              <a:t>study may begin with a long, personal narrative told in story form or with a more objective, </a:t>
            </a:r>
            <a:r>
              <a:rPr lang="en-US" dirty="0" smtClean="0"/>
              <a:t>scientific </a:t>
            </a:r>
            <a:r>
              <a:rPr lang="en-US" dirty="0"/>
              <a:t>report that resembles quantitative research. With such variability, it is not surprising that the standards for evaluating qualitative research also are </a:t>
            </a:r>
            <a:r>
              <a:rPr lang="en-US" dirty="0" smtClean="0"/>
              <a:t>flexible</a:t>
            </a:r>
            <a:r>
              <a:rPr lang="en-US" dirty="0"/>
              <a:t>. </a:t>
            </a:r>
            <a:endParaRPr lang="en-US" dirty="0" smtClean="0"/>
          </a:p>
        </p:txBody>
      </p:sp>
    </p:spTree>
    <p:extLst>
      <p:ext uri="{BB962C8B-B14F-4D97-AF65-F5344CB8AC3E}">
        <p14:creationId xmlns:p14="http://schemas.microsoft.com/office/powerpoint/2010/main" val="14517087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Good qualitative reports, however, need to be realistic and persuasive to convince the reader that the study is an accurate and credible account. Qualitative reports typically contain extensive data collection to convey the complexity of the phenomenon or process. </a:t>
            </a:r>
            <a:endParaRPr lang="en-US" dirty="0" smtClean="0"/>
          </a:p>
          <a:p>
            <a:r>
              <a:rPr lang="en-US" dirty="0" smtClean="0"/>
              <a:t>The </a:t>
            </a:r>
            <a:r>
              <a:rPr lang="en-US" dirty="0"/>
              <a:t>data analysis </a:t>
            </a:r>
            <a:r>
              <a:rPr lang="en-US" dirty="0" smtClean="0"/>
              <a:t>reflects </a:t>
            </a:r>
            <a:r>
              <a:rPr lang="en-US" dirty="0"/>
              <a:t>description and themes as well as the interrelation of themes. In addition, you discuss your role or position in a research study, called being </a:t>
            </a:r>
            <a:r>
              <a:rPr lang="en-US" dirty="0" smtClean="0"/>
              <a:t>reflexive</a:t>
            </a:r>
            <a:r>
              <a:rPr lang="en-US" dirty="0"/>
              <a:t>. This means that you </a:t>
            </a:r>
            <a:r>
              <a:rPr lang="en-US" dirty="0" smtClean="0"/>
              <a:t>reflect </a:t>
            </a:r>
            <a:r>
              <a:rPr lang="en-US" dirty="0"/>
              <a:t>on your own biases, values, and assumptions and actively write them into the research.</a:t>
            </a:r>
            <a:endParaRPr lang="en-US" dirty="0"/>
          </a:p>
        </p:txBody>
      </p:sp>
    </p:spTree>
    <p:extLst>
      <p:ext uri="{BB962C8B-B14F-4D97-AF65-F5344CB8AC3E}">
        <p14:creationId xmlns:p14="http://schemas.microsoft.com/office/powerpoint/2010/main" val="2504976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18185"/>
            <a:ext cx="10515600" cy="605307"/>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1.Research </a:t>
            </a:r>
            <a:r>
              <a:rPr lang="en-US" b="1" dirty="0">
                <a:latin typeface="Times New Roman" panose="02020603050405020304" pitchFamily="18" charset="0"/>
                <a:cs typeface="Times New Roman" panose="02020603050405020304" pitchFamily="18" charset="0"/>
              </a:rPr>
              <a:t>Adds to Our Knowledge </a:t>
            </a:r>
          </a:p>
        </p:txBody>
      </p:sp>
      <p:sp>
        <p:nvSpPr>
          <p:cNvPr id="3" name="Content Placeholder 2"/>
          <p:cNvSpPr>
            <a:spLocks noGrp="1"/>
          </p:cNvSpPr>
          <p:nvPr>
            <p:ph idx="1"/>
          </p:nvPr>
        </p:nvSpPr>
        <p:spPr>
          <a:xfrm>
            <a:off x="838200" y="1532586"/>
            <a:ext cx="11100515" cy="4644377"/>
          </a:xfrm>
        </p:spPr>
        <p:txBody>
          <a:bodyPr>
            <a:noAutofit/>
          </a:bodyPr>
          <a:lstStyle/>
          <a:p>
            <a:r>
              <a:rPr lang="en-US" dirty="0"/>
              <a:t>Adding to knowledge means that educators undertake research to contribute to existing information about issues</a:t>
            </a:r>
            <a:r>
              <a:rPr lang="en-US" dirty="0" smtClean="0"/>
              <a:t>.</a:t>
            </a:r>
          </a:p>
          <a:p>
            <a:r>
              <a:rPr lang="en-US" dirty="0"/>
              <a:t>Through research we develop results that help to answer questions, </a:t>
            </a:r>
            <a:r>
              <a:rPr lang="en-US" dirty="0" smtClean="0"/>
              <a:t>and </a:t>
            </a:r>
            <a:r>
              <a:rPr lang="en-US" dirty="0"/>
              <a:t>we gain a deeper understanding of the </a:t>
            </a:r>
            <a:r>
              <a:rPr lang="en-US" dirty="0" smtClean="0"/>
              <a:t>problems</a:t>
            </a:r>
          </a:p>
          <a:p>
            <a:r>
              <a:rPr lang="en-US" dirty="0"/>
              <a:t>A research report might provide a study that has not been conducted and thereby fi </a:t>
            </a:r>
            <a:r>
              <a:rPr lang="en-US" dirty="0" err="1"/>
              <a:t>ll</a:t>
            </a:r>
            <a:r>
              <a:rPr lang="en-US" dirty="0"/>
              <a:t> a void in existing knowledge. It can also provide additional results to </a:t>
            </a:r>
            <a:r>
              <a:rPr lang="en-US" dirty="0" err="1"/>
              <a:t>confi</a:t>
            </a:r>
            <a:r>
              <a:rPr lang="en-US" dirty="0"/>
              <a:t> </a:t>
            </a:r>
            <a:r>
              <a:rPr lang="en-US" dirty="0" err="1"/>
              <a:t>rm</a:t>
            </a:r>
            <a:r>
              <a:rPr lang="en-US" dirty="0"/>
              <a:t> or </a:t>
            </a:r>
            <a:r>
              <a:rPr lang="en-US" dirty="0" err="1"/>
              <a:t>disconfi</a:t>
            </a:r>
            <a:r>
              <a:rPr lang="en-US" dirty="0"/>
              <a:t> </a:t>
            </a:r>
            <a:r>
              <a:rPr lang="en-US" dirty="0" err="1"/>
              <a:t>rm</a:t>
            </a:r>
            <a:r>
              <a:rPr lang="en-US" dirty="0"/>
              <a:t> results of prior studies. It can help add to the literature about practices that work or advance better practices that educators might try in their educational setting. It can </a:t>
            </a:r>
            <a:r>
              <a:rPr lang="en-US" dirty="0" err="1"/>
              <a:t>provide</a:t>
            </a:r>
            <a:r>
              <a:rPr lang="en-US" dirty="0"/>
              <a:t> information about people and places that have not been previously studied.</a:t>
            </a:r>
            <a:r>
              <a:rPr lang="en-US" sz="3200" dirty="0"/>
              <a:t> </a:t>
            </a:r>
          </a:p>
        </p:txBody>
      </p:sp>
    </p:spTree>
    <p:extLst>
      <p:ext uri="{BB962C8B-B14F-4D97-AF65-F5344CB8AC3E}">
        <p14:creationId xmlns:p14="http://schemas.microsoft.com/office/powerpoint/2010/main" val="34848749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endParaRPr lang="en-US" sz="5400" dirty="0" smtClean="0"/>
          </a:p>
          <a:p>
            <a:pPr algn="ctr"/>
            <a:endParaRPr lang="en-US" sz="5400"/>
          </a:p>
          <a:p>
            <a:pPr marL="0" indent="0" algn="ctr">
              <a:buNone/>
            </a:pPr>
            <a:r>
              <a:rPr lang="en-US" sz="5400" smtClean="0"/>
              <a:t>The </a:t>
            </a:r>
            <a:r>
              <a:rPr lang="en-US" sz="5400" dirty="0" smtClean="0"/>
              <a:t>End </a:t>
            </a:r>
            <a:endParaRPr lang="en-US" sz="5400" dirty="0"/>
          </a:p>
        </p:txBody>
      </p:sp>
    </p:spTree>
    <p:extLst>
      <p:ext uri="{BB962C8B-B14F-4D97-AF65-F5344CB8AC3E}">
        <p14:creationId xmlns:p14="http://schemas.microsoft.com/office/powerpoint/2010/main" val="3447864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Improves Practice </a:t>
            </a:r>
          </a:p>
        </p:txBody>
      </p:sp>
      <p:sp>
        <p:nvSpPr>
          <p:cNvPr id="3" name="Content Placeholder 2"/>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Research is also important because it suggests improvements for practice. Armed with research results, teachers and other educators become more effective professionals</a:t>
            </a:r>
            <a:r>
              <a:rPr lang="en-US" dirty="0" smtClean="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Research offers practicing educators new ideas to consider as they go about their jobs. From reading research studies, educators can learn about new practices that have been </a:t>
            </a:r>
            <a:r>
              <a:rPr lang="en-US" dirty="0" smtClean="0">
                <a:latin typeface="Times New Roman" panose="02020603050405020304" pitchFamily="18" charset="0"/>
                <a:cs typeface="Times New Roman" panose="02020603050405020304" pitchFamily="18" charset="0"/>
              </a:rPr>
              <a:t>tried </a:t>
            </a:r>
            <a:r>
              <a:rPr lang="en-US" dirty="0">
                <a:latin typeface="Times New Roman" panose="02020603050405020304" pitchFamily="18" charset="0"/>
                <a:cs typeface="Times New Roman" panose="02020603050405020304" pitchFamily="18" charset="0"/>
              </a:rPr>
              <a:t>in other settings or situations. </a:t>
            </a:r>
            <a:endParaRPr lang="en-US" dirty="0" smtClean="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Research also helps practitioners evaluate approaches that they hope will work with individuals in educational settings. This process involves sifting through research to determine which results will be most useful. </a:t>
            </a:r>
          </a:p>
        </p:txBody>
      </p:sp>
    </p:spTree>
    <p:extLst>
      <p:ext uri="{BB962C8B-B14F-4D97-AF65-F5344CB8AC3E}">
        <p14:creationId xmlns:p14="http://schemas.microsoft.com/office/powerpoint/2010/main" val="295240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24248"/>
            <a:ext cx="10515600" cy="5352715"/>
          </a:xfrm>
        </p:spPr>
        <p:txBody>
          <a:bodyPr/>
          <a:lstStyle/>
          <a:p>
            <a:r>
              <a:rPr lang="en-US" dirty="0"/>
              <a:t>At a broader level, research helps the practicing educator build connections with other educators who are trying out similar ideas in different locations. </a:t>
            </a:r>
          </a:p>
        </p:txBody>
      </p:sp>
    </p:spTree>
    <p:extLst>
      <p:ext uri="{BB962C8B-B14F-4D97-AF65-F5344CB8AC3E}">
        <p14:creationId xmlns:p14="http://schemas.microsoft.com/office/powerpoint/2010/main" val="1982345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Informs Policy Debates </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Policy makers may range from federal government employees and state workers to local school board members and administrators, and they discuss and take positions on educational issues important to constituencies. For these individuals, research offers results that can help them weigh various perspectives.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Research </a:t>
            </a:r>
            <a:r>
              <a:rPr lang="en-US" dirty="0">
                <a:latin typeface="Times New Roman" panose="02020603050405020304" pitchFamily="18" charset="0"/>
                <a:cs typeface="Times New Roman" panose="02020603050405020304" pitchFamily="18" charset="0"/>
              </a:rPr>
              <a:t>needs to have clear results, be summarized in a concise fashion, and include data-based evidence. </a:t>
            </a:r>
          </a:p>
        </p:txBody>
      </p:sp>
    </p:spTree>
    <p:extLst>
      <p:ext uri="{BB962C8B-B14F-4D97-AF65-F5344CB8AC3E}">
        <p14:creationId xmlns:p14="http://schemas.microsoft.com/office/powerpoint/2010/main" val="4174117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20211" cy="1325563"/>
          </a:xfrm>
        </p:spPr>
        <p:txBody>
          <a:bodyPr>
            <a:normAutofit/>
          </a:bodyPr>
          <a:lstStyle/>
          <a:p>
            <a:r>
              <a:rPr lang="en-US" sz="3600" b="1" dirty="0" smtClean="0">
                <a:latin typeface="Times New Roman" panose="02020603050405020304" pitchFamily="18" charset="0"/>
                <a:cs typeface="Times New Roman" panose="02020603050405020304" pitchFamily="18" charset="0"/>
              </a:rPr>
              <a:t>THE </a:t>
            </a:r>
            <a:r>
              <a:rPr lang="en-US" sz="3600" b="1" dirty="0">
                <a:latin typeface="Times New Roman" panose="02020603050405020304" pitchFamily="18" charset="0"/>
                <a:cs typeface="Times New Roman" panose="02020603050405020304" pitchFamily="18" charset="0"/>
              </a:rPr>
              <a:t>SIX STEPS IN THE PROCESS OF RESEARCH </a:t>
            </a:r>
          </a:p>
        </p:txBody>
      </p:sp>
      <p:sp>
        <p:nvSpPr>
          <p:cNvPr id="3" name="Content Placeholder 2"/>
          <p:cNvSpPr>
            <a:spLocks noGrp="1"/>
          </p:cNvSpPr>
          <p:nvPr>
            <p:ph idx="1"/>
          </p:nvPr>
        </p:nvSpPr>
        <p:spPr/>
        <p:txBody>
          <a:bodyPr/>
          <a:lstStyle/>
          <a:p>
            <a:r>
              <a:rPr lang="en-US" dirty="0" smtClean="0"/>
              <a:t>1</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Identifying a research problem </a:t>
            </a:r>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Reviewing the literature </a:t>
            </a:r>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3</a:t>
            </a:r>
            <a:r>
              <a:rPr lang="en-US" sz="3200" dirty="0">
                <a:latin typeface="Times New Roman" panose="02020603050405020304" pitchFamily="18" charset="0"/>
                <a:cs typeface="Times New Roman" panose="02020603050405020304" pitchFamily="18" charset="0"/>
              </a:rPr>
              <a:t>. Specifying a purpose for research </a:t>
            </a:r>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4</a:t>
            </a:r>
            <a:r>
              <a:rPr lang="en-US" sz="3200" dirty="0">
                <a:latin typeface="Times New Roman" panose="02020603050405020304" pitchFamily="18" charset="0"/>
                <a:cs typeface="Times New Roman" panose="02020603050405020304" pitchFamily="18" charset="0"/>
              </a:rPr>
              <a:t>. Collecting data </a:t>
            </a:r>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5</a:t>
            </a:r>
            <a:r>
              <a:rPr lang="en-US" sz="3200" dirty="0">
                <a:latin typeface="Times New Roman" panose="02020603050405020304" pitchFamily="18" charset="0"/>
                <a:cs typeface="Times New Roman" panose="02020603050405020304" pitchFamily="18" charset="0"/>
              </a:rPr>
              <a:t>. Analyzing and interpreting the </a:t>
            </a:r>
            <a:r>
              <a:rPr lang="en-US" sz="3200" dirty="0" smtClean="0">
                <a:latin typeface="Times New Roman" panose="02020603050405020304" pitchFamily="18" charset="0"/>
                <a:cs typeface="Times New Roman" panose="02020603050405020304" pitchFamily="18" charset="0"/>
              </a:rPr>
              <a:t>data</a:t>
            </a:r>
          </a:p>
          <a:p>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6. Reporting and evaluating research</a:t>
            </a:r>
          </a:p>
        </p:txBody>
      </p:sp>
    </p:spTree>
    <p:extLst>
      <p:ext uri="{BB962C8B-B14F-4D97-AF65-F5344CB8AC3E}">
        <p14:creationId xmlns:p14="http://schemas.microsoft.com/office/powerpoint/2010/main" val="2339643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0456" y="115911"/>
            <a:ext cx="11642501" cy="6606862"/>
          </a:xfrm>
        </p:spPr>
      </p:pic>
    </p:spTree>
    <p:extLst>
      <p:ext uri="{BB962C8B-B14F-4D97-AF65-F5344CB8AC3E}">
        <p14:creationId xmlns:p14="http://schemas.microsoft.com/office/powerpoint/2010/main" val="3279756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188</TotalTime>
  <Words>3195</Words>
  <Application>Microsoft Office PowerPoint</Application>
  <PresentationFormat>Widescreen</PresentationFormat>
  <Paragraphs>138</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Calibri Light</vt:lpstr>
      <vt:lpstr>Times New Roman</vt:lpstr>
      <vt:lpstr>Office Theme</vt:lpstr>
      <vt:lpstr>PowerPoint Presentation</vt:lpstr>
      <vt:lpstr>Definition of Research </vt:lpstr>
      <vt:lpstr>Research is Important for Three Reasons</vt:lpstr>
      <vt:lpstr>1.Research Adds to Our Knowledge </vt:lpstr>
      <vt:lpstr>Research Improves Practice </vt:lpstr>
      <vt:lpstr>PowerPoint Presentation</vt:lpstr>
      <vt:lpstr>Research Informs Policy Debates </vt:lpstr>
      <vt:lpstr>THE SIX STEPS IN THE PROCESS OF RESEARCH </vt:lpstr>
      <vt:lpstr>PowerPoint Presentation</vt:lpstr>
      <vt:lpstr>Identifying a Research Problem</vt:lpstr>
      <vt:lpstr>Consider the following “problems,” each of which merits research</vt:lpstr>
      <vt:lpstr>PowerPoint Presentation</vt:lpstr>
      <vt:lpstr>Case Study of Marias Research Problem</vt:lpstr>
      <vt:lpstr>2. Reviewing the Literature</vt:lpstr>
      <vt:lpstr>Definition of Reviewing the Literature </vt:lpstr>
      <vt:lpstr>Specifying a Purpose for Research</vt:lpstr>
      <vt:lpstr>Collecting Data</vt:lpstr>
      <vt:lpstr>Analyzing and Interpreting the Data</vt:lpstr>
      <vt:lpstr>Reporting and Evaluating Research</vt:lpstr>
      <vt:lpstr>PowerPoint Presentation</vt:lpstr>
      <vt:lpstr>Evaluation of Research</vt:lpstr>
      <vt:lpstr>THE CHARACTERISTICS OF QUANTITATIVE AND QUALITATIVE RESEARCH IN EACH OF THE SIX STEPS</vt:lpstr>
      <vt:lpstr>PowerPoint Presentation</vt:lpstr>
      <vt:lpstr>Quantitative Research Characteristics</vt:lpstr>
      <vt:lpstr>PowerPoint Presentation</vt:lpstr>
      <vt:lpstr>Variables </vt:lpstr>
      <vt:lpstr>Reviewing the Literature &amp; Research Questions</vt:lpstr>
      <vt:lpstr>PowerPoint Presentation</vt:lpstr>
      <vt:lpstr>Data Analysis,</vt:lpstr>
      <vt:lpstr>Reporting and Evaluating</vt:lpstr>
      <vt:lpstr>Qualitative Research Characteristics</vt:lpstr>
      <vt:lpstr>PowerPoint Presentation</vt:lpstr>
      <vt:lpstr>Literature Review </vt:lpstr>
      <vt:lpstr>Purpose Statement &amp; Research Questions</vt:lpstr>
      <vt:lpstr>Collect Data</vt:lpstr>
      <vt:lpstr>Data Analysis </vt:lpstr>
      <vt:lpstr>PowerPoint Presentation</vt:lpstr>
      <vt:lpstr>Reprting Data</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Research: Planning, Conducting, and Evaluating Quantitative and Qualitative Research By  </dc:title>
  <dc:creator>Abuzar</dc:creator>
  <cp:lastModifiedBy>Abuzar</cp:lastModifiedBy>
  <cp:revision>42</cp:revision>
  <dcterms:created xsi:type="dcterms:W3CDTF">2023-11-04T07:53:36Z</dcterms:created>
  <dcterms:modified xsi:type="dcterms:W3CDTF">2023-11-04T11:01:42Z</dcterms:modified>
</cp:coreProperties>
</file>