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10ACD-0BA2-46FC-AA66-4142882729B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24664-8B6A-4254-A3F4-2A81FDE75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5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Nicol</a:t>
            </a:r>
            <a:r>
              <a:rPr lang="en-US" dirty="0" smtClean="0"/>
              <a:t>, Bran. The Cambridge introduction to postmodern fiction.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675C-808B-467F-B913-A5469E0A20D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7BC35B-835C-4291-A881-064E4BE55D7A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52643E-EBAC-4916-91D6-36A4625B237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Postmodernism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HM Usman 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“Postmodernist”? Nothing about this term is unproblematic, nothing </a:t>
            </a:r>
            <a:r>
              <a:rPr lang="en-US" dirty="0" smtClean="0"/>
              <a:t>about it </a:t>
            </a:r>
            <a:r>
              <a:rPr lang="en-US" dirty="0"/>
              <a:t>is entirely satisfactory.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not even clear who deserves the credit—or </a:t>
            </a:r>
            <a:r>
              <a:rPr lang="en-US" dirty="0" smtClean="0"/>
              <a:t>the blame—for </a:t>
            </a:r>
            <a:r>
              <a:rPr lang="en-US" dirty="0"/>
              <a:t>coining it in the first place: Arnold Toynbee? Charles Olson</a:t>
            </a:r>
            <a:r>
              <a:rPr lang="en-US" dirty="0" smtClean="0"/>
              <a:t>? Randall </a:t>
            </a:r>
            <a:r>
              <a:rPr lang="en-US" dirty="0"/>
              <a:t>Jarrell? There are plenty of candidates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But </a:t>
            </a:r>
            <a:r>
              <a:rPr lang="en-US" dirty="0"/>
              <a:t>whoever is responsible</a:t>
            </a:r>
            <a:r>
              <a:rPr lang="en-US" dirty="0" smtClean="0"/>
              <a:t>, he </a:t>
            </a:r>
            <a:r>
              <a:rPr lang="en-US" dirty="0"/>
              <a:t>or she has a lot to answer for</a:t>
            </a:r>
            <a:r>
              <a:rPr lang="en-US" dirty="0" smtClean="0"/>
              <a:t>.</a:t>
            </a:r>
          </a:p>
          <a:p>
            <a:r>
              <a:rPr lang="en-US" dirty="0"/>
              <a:t>Nobody likes the term, yet people continue to prefer it over the even less satisfactory alternatives that have occasionally been proposed (such as </a:t>
            </a:r>
            <a:r>
              <a:rPr lang="en-US" dirty="0" err="1"/>
              <a:t>Federman’s</a:t>
            </a:r>
            <a:r>
              <a:rPr lang="en-US" dirty="0"/>
              <a:t> “</a:t>
            </a:r>
            <a:r>
              <a:rPr lang="en-US" dirty="0" err="1"/>
              <a:t>Surfiction</a:t>
            </a:r>
            <a:r>
              <a:rPr lang="en-US" dirty="0"/>
              <a:t>,” or </a:t>
            </a:r>
            <a:r>
              <a:rPr lang="en-US" dirty="0" err="1"/>
              <a:t>Klinkowitz’s</a:t>
            </a:r>
            <a:r>
              <a:rPr lang="en-US" dirty="0"/>
              <a:t> “Post- Contemporary fiction”). And it becomes more and more difficult to avoid using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-609599"/>
            <a:ext cx="8229600" cy="1382713"/>
          </a:xfrm>
        </p:spPr>
        <p:txBody>
          <a:bodyPr>
            <a:normAutofit fontScale="90000"/>
          </a:bodyPr>
          <a:lstStyle/>
          <a:p>
            <a:r>
              <a:rPr lang="en-US" dirty="0"/>
              <a:t>E</a:t>
            </a:r>
            <a:r>
              <a:rPr lang="en-US" dirty="0" smtClean="0"/>
              <a:t>arly </a:t>
            </a:r>
            <a:r>
              <a:rPr lang="en-US" dirty="0"/>
              <a:t>uses</a:t>
            </a:r>
            <a:br>
              <a:rPr lang="en-US" dirty="0"/>
            </a:b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/>
              <a:t>the terms postmodern and postmodernism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‘postmodern’ was used as early as </a:t>
            </a:r>
            <a:r>
              <a:rPr lang="en-US" dirty="0" smtClean="0"/>
              <a:t>the 1870s and ‘postmodernism</a:t>
            </a:r>
            <a:r>
              <a:rPr lang="en-US" dirty="0"/>
              <a:t>’ made its first </a:t>
            </a:r>
            <a:r>
              <a:rPr lang="en-US" dirty="0" smtClean="0"/>
              <a:t>appearance in </a:t>
            </a:r>
            <a:r>
              <a:rPr lang="en-US" dirty="0"/>
              <a:t>the title of a book in 1926</a:t>
            </a:r>
            <a:r>
              <a:rPr lang="en-US" dirty="0" smtClean="0"/>
              <a:t>.</a:t>
            </a:r>
          </a:p>
          <a:p>
            <a:r>
              <a:rPr lang="en-US" dirty="0"/>
              <a:t>There is, however, very little continuity between these early uses and the debate on postmodernism as it gets underway in the course of the 1960s.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in the late 1970s, the 1980s and the </a:t>
            </a:r>
            <a:r>
              <a:rPr lang="en-US" dirty="0" smtClean="0"/>
              <a:t>early 1990s </a:t>
            </a:r>
            <a:r>
              <a:rPr lang="en-US" dirty="0"/>
              <a:t>that the </a:t>
            </a:r>
            <a:r>
              <a:rPr lang="en-US" dirty="0" smtClean="0"/>
              <a:t>terms ‘</a:t>
            </a:r>
            <a:r>
              <a:rPr lang="en-US" dirty="0"/>
              <a:t>postmodernism’ and ‘postmodernity’ </a:t>
            </a:r>
            <a:r>
              <a:rPr lang="en-US" dirty="0" smtClean="0"/>
              <a:t>became pervasive </a:t>
            </a:r>
            <a:r>
              <a:rPr lang="en-US" dirty="0"/>
              <a:t>in European and North American culture</a:t>
            </a:r>
            <a:r>
              <a:rPr lang="en-US" dirty="0" smtClean="0"/>
              <a:t>.</a:t>
            </a:r>
          </a:p>
          <a:p>
            <a:r>
              <a:rPr lang="en-US" dirty="0"/>
              <a:t>Term coined in 40s signifying a reaction against the Modern movement in architecture.</a:t>
            </a:r>
          </a:p>
          <a:p>
            <a:r>
              <a:rPr lang="en-US" dirty="0">
                <a:sym typeface="+mn-ea"/>
              </a:rPr>
              <a:t>Rise: Post WWII</a:t>
            </a:r>
            <a:endParaRPr lang="en-US" dirty="0"/>
          </a:p>
          <a:p>
            <a:r>
              <a:rPr lang="en-US" dirty="0"/>
              <a:t>60s American cultural critics Susan Sontag and </a:t>
            </a:r>
            <a:r>
              <a:rPr lang="en-US" dirty="0" err="1"/>
              <a:t>Leslier</a:t>
            </a:r>
            <a:r>
              <a:rPr lang="en-US" dirty="0"/>
              <a:t> Fiedler: 'a new sensibility' in literature rejecting modernist attitudes and techniques or adapting and extending them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Impact of </a:t>
            </a:r>
            <a:r>
              <a:rPr lang="en-US" dirty="0" smtClean="0">
                <a:sym typeface="+mn-ea"/>
              </a:rPr>
              <a:t>economics, the media, </a:t>
            </a:r>
            <a:r>
              <a:rPr lang="en-US" dirty="0" smtClean="0"/>
              <a:t>science and technology: launch of Sputnik 1957 and landing on the moon 1969</a:t>
            </a:r>
          </a:p>
          <a:p>
            <a:r>
              <a:rPr lang="en-US" dirty="0" smtClean="0">
                <a:sym typeface="+mn-ea"/>
              </a:rPr>
              <a:t>Climax: 1968 student protests in America and France, independence war in Algeria and Soviet invasion of  Czechoslovakia</a:t>
            </a:r>
          </a:p>
          <a:p>
            <a:r>
              <a:rPr lang="en-US" dirty="0"/>
              <a:t>Postmodernity: age of space, of consumerism, of late capitalism and the dominance of the virtual and the digital</a:t>
            </a:r>
          </a:p>
          <a:p>
            <a:r>
              <a:rPr lang="en-US" dirty="0"/>
              <a:t>Rise of technology: </a:t>
            </a:r>
            <a:r>
              <a:rPr lang="en-US" dirty="0">
                <a:sym typeface="+mn-ea"/>
              </a:rPr>
              <a:t>high-tech </a:t>
            </a:r>
            <a:r>
              <a:rPr lang="en-US" dirty="0"/>
              <a:t>society</a:t>
            </a:r>
          </a:p>
          <a:p>
            <a:pPr lvl="1"/>
            <a:r>
              <a:rPr lang="en-US" dirty="0">
                <a:sym typeface="+mn-ea"/>
              </a:rPr>
              <a:t>products like medical supplies, weaponry, and surveillance technology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consumer goods such as mobile phones, computers, LCD TVs, high-speed cars, etc.</a:t>
            </a:r>
            <a:endParaRPr lang="en-US" dirty="0"/>
          </a:p>
          <a:p>
            <a:r>
              <a:rPr lang="en-US" dirty="0">
                <a:sym typeface="+mn-ea"/>
              </a:rPr>
              <a:t>Mass-produced products</a:t>
            </a:r>
            <a:endParaRPr lang="en-US" dirty="0"/>
          </a:p>
          <a:p>
            <a:pPr lvl="1"/>
            <a:r>
              <a:rPr lang="en-US" sz="1900" dirty="0">
                <a:sym typeface="+mn-ea"/>
              </a:rPr>
              <a:t>images, advertising, information, memories, styles, simulated experiences needing computers, televisions, digital music to reach consumers.</a:t>
            </a:r>
            <a:endParaRPr lang="en-US" sz="1900" dirty="0"/>
          </a:p>
          <a:p>
            <a:endParaRPr lang="en-US" dirty="0"/>
          </a:p>
          <a:p>
            <a:endParaRPr lang="en-US" dirty="0" smtClean="0">
              <a:sym typeface="+mn-ea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1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only </a:t>
            </a:r>
            <a:r>
              <a:rPr lang="en-US" dirty="0"/>
              <a:t>discipline in which one finds real continuity is literary criticism, </a:t>
            </a:r>
            <a:r>
              <a:rPr lang="en-US" dirty="0" smtClean="0"/>
              <a:t>at least </a:t>
            </a:r>
            <a:r>
              <a:rPr lang="en-US" dirty="0"/>
              <a:t>from the early 1950s onwards, when Charles Olson picks up </a:t>
            </a:r>
            <a:r>
              <a:rPr lang="en-US" dirty="0" smtClean="0"/>
              <a:t>the term </a:t>
            </a:r>
            <a:r>
              <a:rPr lang="en-US" dirty="0"/>
              <a:t>and begins to use it to identify an anti-modernist strain </a:t>
            </a:r>
            <a:r>
              <a:rPr lang="en-US" dirty="0" smtClean="0"/>
              <a:t>in contemporary poetry</a:t>
            </a:r>
          </a:p>
          <a:p>
            <a:r>
              <a:rPr lang="en-US" dirty="0"/>
              <a:t>In Olson’s use: identification of postmodernism with a set of polemical anti-Enlightenment positions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De-naturalizing the so-called natural…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“… the </a:t>
            </a:r>
            <a:r>
              <a:rPr lang="en-US" dirty="0" err="1" smtClean="0"/>
              <a:t>postmodern’s</a:t>
            </a:r>
            <a:r>
              <a:rPr lang="en-US" dirty="0" smtClean="0"/>
              <a:t> initial </a:t>
            </a:r>
            <a:r>
              <a:rPr lang="en-US" dirty="0"/>
              <a:t>concern is to de-naturalize some of the dominant </a:t>
            </a:r>
            <a:r>
              <a:rPr lang="en-US" dirty="0" smtClean="0"/>
              <a:t>features of </a:t>
            </a:r>
            <a:r>
              <a:rPr lang="en-US" dirty="0"/>
              <a:t>our way of life; to point out that those entities that we </a:t>
            </a:r>
            <a:r>
              <a:rPr lang="en-US" dirty="0" smtClean="0"/>
              <a:t>unthinkingly experience </a:t>
            </a:r>
            <a:r>
              <a:rPr lang="en-US" dirty="0"/>
              <a:t>as ‘natural’ (they might even include capitalism, </a:t>
            </a:r>
            <a:r>
              <a:rPr lang="en-US" dirty="0" smtClean="0"/>
              <a:t>patriarchy, liberal </a:t>
            </a:r>
            <a:r>
              <a:rPr lang="en-US" dirty="0"/>
              <a:t>humanism) are in fact ‘cultural’; made by us, not given to us</a:t>
            </a:r>
            <a:r>
              <a:rPr lang="en-US" dirty="0" smtClean="0"/>
              <a:t>. Even </a:t>
            </a:r>
            <a:r>
              <a:rPr lang="en-US" dirty="0"/>
              <a:t>nature, postmodernism might point out, doesn’t grow on trees</a:t>
            </a:r>
            <a:r>
              <a:rPr lang="en-US" dirty="0" smtClean="0"/>
              <a:t>.” (</a:t>
            </a:r>
            <a:r>
              <a:rPr lang="en-US" dirty="0" err="1" smtClean="0"/>
              <a:t>Hutcheon</a:t>
            </a:r>
            <a:r>
              <a:rPr lang="en-US" dirty="0" smtClean="0"/>
              <a:t>, 2002, p. 2)</a:t>
            </a:r>
          </a:p>
          <a:p>
            <a:r>
              <a:rPr lang="en-US" b="1" dirty="0"/>
              <a:t>More a problematic than a concept</a:t>
            </a:r>
            <a:endParaRPr lang="en-US" b="1" dirty="0" smtClean="0"/>
          </a:p>
          <a:p>
            <a:r>
              <a:rPr lang="en-US" dirty="0"/>
              <a:t>The postmodern is seemingly not so much a concept as a problematic: ‘a complex of heterogeneous but interrelated questions which will not be silenced by any spuriously </a:t>
            </a:r>
            <a:r>
              <a:rPr lang="en-US" i="1" dirty="0"/>
              <a:t>unitary </a:t>
            </a:r>
            <a:r>
              <a:rPr lang="en-US" dirty="0"/>
              <a:t>answer’ (Burgin </a:t>
            </a:r>
            <a:r>
              <a:rPr lang="en-US" dirty="0" err="1"/>
              <a:t>qtd</a:t>
            </a:r>
            <a:r>
              <a:rPr lang="en-US" dirty="0"/>
              <a:t>. In </a:t>
            </a:r>
            <a:r>
              <a:rPr lang="en-US" dirty="0" err="1"/>
              <a:t>Hutcheon</a:t>
            </a:r>
            <a:r>
              <a:rPr lang="en-US" dirty="0"/>
              <a:t>). The political and the artistic are not separable in this problematic.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the </a:t>
            </a:r>
            <a:r>
              <a:rPr lang="en-US" dirty="0" err="1" smtClean="0"/>
              <a:t>unpresentable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Jean-François </a:t>
            </a:r>
            <a:r>
              <a:rPr lang="en-US" dirty="0" err="1"/>
              <a:t>Lyotard</a:t>
            </a:r>
            <a:r>
              <a:rPr lang="en-US" dirty="0"/>
              <a:t> stated in The Postmodern Condition, “The postmodern would be that which, in the modern, puts forward the </a:t>
            </a:r>
            <a:r>
              <a:rPr lang="en-US" dirty="0" err="1"/>
              <a:t>unpresentable</a:t>
            </a:r>
            <a:r>
              <a:rPr lang="en-US" dirty="0"/>
              <a:t> in presentation itself; that which denies itself the solace of good forms, the consensus of a taste which would make it possible to share collectively the nostalgia for the unattainable; that which searches for new presentations, not in order to enjoy them but in order to impart a stronger sense of the </a:t>
            </a:r>
            <a:r>
              <a:rPr lang="en-US" dirty="0" err="1"/>
              <a:t>unpresentable</a:t>
            </a:r>
            <a:r>
              <a:rPr lang="en-US" dirty="0" smtClean="0"/>
              <a:t>.”</a:t>
            </a:r>
          </a:p>
          <a:p>
            <a:r>
              <a:rPr lang="en-US" dirty="0"/>
              <a:t>For </a:t>
            </a:r>
            <a:r>
              <a:rPr lang="en-US" dirty="0" err="1"/>
              <a:t>Lyotard</a:t>
            </a:r>
            <a:r>
              <a:rPr lang="en-US" dirty="0"/>
              <a:t>, the role of postmodernism is thus to perform an immanent critique of the day-to-day structures of realism. What this means is that it operates within the realist context of a given culture to shatter its norms and challenge its assumptions, not with a new set of criteria drawn from outside of that culture, but rather by showing the contradictions the culture contains, what it represses, refuses to </a:t>
            </a:r>
            <a:r>
              <a:rPr lang="en-US" dirty="0" err="1"/>
              <a:t>recognise</a:t>
            </a:r>
            <a:r>
              <a:rPr lang="en-US" dirty="0"/>
              <a:t> or makes </a:t>
            </a:r>
            <a:r>
              <a:rPr lang="en-US" dirty="0" err="1"/>
              <a:t>unpresentable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other words, according to </a:t>
            </a:r>
            <a:r>
              <a:rPr lang="en-US" dirty="0" err="1"/>
              <a:t>Lyotard</a:t>
            </a:r>
            <a:r>
              <a:rPr lang="en-US" dirty="0"/>
              <a:t>:</a:t>
            </a:r>
          </a:p>
          <a:p>
            <a:r>
              <a:rPr lang="en-US" dirty="0"/>
              <a:t>The postmodern artist or writer is in the position of a philosopher: the text he writes or the work he creates is not in principle governed by </a:t>
            </a:r>
            <a:r>
              <a:rPr lang="en-US" dirty="0" err="1"/>
              <a:t>preestablished</a:t>
            </a:r>
            <a:r>
              <a:rPr lang="en-US" dirty="0"/>
              <a:t> rules and cannot be judged ...by the application of given categories to this text or work. Such rules and categories are what the work or text is </a:t>
            </a:r>
            <a:r>
              <a:rPr lang="en-US" dirty="0" smtClean="0"/>
              <a:t>investigating. </a:t>
            </a:r>
          </a:p>
          <a:p>
            <a:r>
              <a:rPr lang="en-US" dirty="0" err="1"/>
              <a:t>Accordig</a:t>
            </a:r>
            <a:r>
              <a:rPr lang="en-US" dirty="0"/>
              <a:t> to Leslie Fiedler, “an art that has given up on representations with essentialist pretensions and instead offers local narratives that are aware of their own provisional status. </a:t>
            </a:r>
          </a:p>
          <a:p>
            <a:r>
              <a:rPr lang="en-US" dirty="0"/>
              <a:t>And in the terms of Brian McHale, the epistemological orientation of modernism—its overriding interest in knowing—gives way to the ontological orientation of postmodernism—an interest in modes of being.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875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Postmodernism</vt:lpstr>
      <vt:lpstr>PowerPoint Presentation</vt:lpstr>
      <vt:lpstr>Early uses of the terms postmodern and postmodernism</vt:lpstr>
      <vt:lpstr>PowerPoint Presentation</vt:lpstr>
      <vt:lpstr>PowerPoint Presentation</vt:lpstr>
      <vt:lpstr>De-naturalizing the so-called natural…</vt:lpstr>
      <vt:lpstr>Presenting the unpresentable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Postmodernism</dc:title>
  <dc:creator>hp</dc:creator>
  <cp:lastModifiedBy>hp</cp:lastModifiedBy>
  <cp:revision>1</cp:revision>
  <dcterms:created xsi:type="dcterms:W3CDTF">2023-11-06T07:28:53Z</dcterms:created>
  <dcterms:modified xsi:type="dcterms:W3CDTF">2023-11-06T07:29:43Z</dcterms:modified>
</cp:coreProperties>
</file>