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093" r:id="rId2"/>
    <p:sldId id="2094" r:id="rId3"/>
    <p:sldId id="2096" r:id="rId4"/>
    <p:sldId id="2095" r:id="rId5"/>
    <p:sldId id="2091" r:id="rId6"/>
    <p:sldId id="2092" r:id="rId7"/>
    <p:sldId id="2098" r:id="rId8"/>
    <p:sldId id="2099" r:id="rId9"/>
    <p:sldId id="2097" r:id="rId10"/>
    <p:sldId id="2088" r:id="rId11"/>
    <p:sldId id="20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FF0000"/>
    <a:srgbClr val="5B9BD5"/>
    <a:srgbClr val="ED7D31"/>
    <a:srgbClr val="FF1BF8"/>
    <a:srgbClr val="4472C4"/>
    <a:srgbClr val="2F00FF"/>
    <a:srgbClr val="17F21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8"/>
    <p:restoredTop sz="96093"/>
  </p:normalViewPr>
  <p:slideViewPr>
    <p:cSldViewPr snapToGrid="0">
      <p:cViewPr>
        <p:scale>
          <a:sx n="76" d="100"/>
          <a:sy n="76" d="100"/>
        </p:scale>
        <p:origin x="1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6C2E-8B9E-2B4C-B21F-F6D65FE07FE7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D880-DC53-804E-B913-2F260781D0E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75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D880-DC53-804E-B913-2F260781D0E3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714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6709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3112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4018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FDCBBD14-343F-D896-71A3-C5CEFE9D3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8633" y="87436"/>
            <a:ext cx="555377" cy="555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1FFC2-E272-48C6-BE50-D8ABD8388097}"/>
              </a:ext>
            </a:extLst>
          </p:cNvPr>
          <p:cNvSpPr txBox="1"/>
          <p:nvPr userDrawn="1"/>
        </p:nvSpPr>
        <p:spPr>
          <a:xfrm>
            <a:off x="11636622" y="6476311"/>
            <a:ext cx="55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AC50A6-C194-844E-AC88-082AFB5AA1DC}" type="slidenum">
              <a:rPr lang="en-IT" smtClean="0"/>
              <a:t>‹#›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1667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31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485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6466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199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44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4447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9CFA-0DE0-BE48-9A5F-0C5067A266EB}" type="datetimeFigureOut">
              <a:rPr lang="en-IT" smtClean="0"/>
              <a:t>02/11/23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CE59-0C70-494C-87B3-2C1C5ACD90D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74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s.sissa.it/213/351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indico.cern.ch/event/761831/contributions/3236762/attachments/1765980/2867435/DLC_CP_Intro_ochi_181205_v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nima.2022.167187" TargetMode="External"/><Relationship Id="rId4" Type="http://schemas.openxmlformats.org/officeDocument/2006/relationships/hyperlink" Target="https://doi.org/10.1088/1742-6596/1498/1/0120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url=https%3A%2F%2Fen.wikipedia.org%2Fwiki%2FALEPH_experiment&amp;psig=AOvVaw3Z7MtEi_GPlBa6AF1WBxFu&amp;ust=1699003613229000&amp;source=images&amp;cd=vfe&amp;opi=89978449&amp;ved=0CBEQjRxqFwoTCLidt-j_pIIDFQAAAAAdAAAAAB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cds.cern.ch%2Frecord%2F2672599%2Ffiles%2Ffulltext1726817.pdf&amp;psig=AOvVaw3sLmB4uLlrtxKJgHR5JtH_&amp;ust=1699004229589000&amp;source=images&amp;cd=vfe&amp;opi=89978449&amp;ved=0CBEQjRxqFwoTCKj5oY6CpYIDFQAAAAAdAAAAABA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m/imgres?imgurl=x-raw-image%3A%2F%2F%2F94f303e3d174e3b308db1bde732388d78af49bc8cffab35dc2f5ae5c400f563b&amp;tbnid=s-N00eMD85TWpM&amp;vet=12ahUKEwi18vCNgqWCAxXFwwIHHdtJCLUQMygOegQIARBr..i&amp;imgrefurl=https%3A%2F%2Fagenda.infn.it%2Fevent%2F21881%2Fcontributions%2F110545%2Fattachments%2F71188%2F89332%2FSTATUS_REPORT_WP7_-_RD-FA-Mar-2020.pdf&amp;docid=HkSPEJ2m2R_U7M&amp;w=755&amp;h=425&amp;itg=1&amp;q=uRWELL%20detector&amp;client=firefox-b-d&amp;ved=2ahUKEwi18vCNgqWCAxXFwwIHHdtJCLUQMygOegQIARBr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4573-F2DC-B1CB-8D69-2C09AC03F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868" y="1041400"/>
            <a:ext cx="9720263" cy="2387600"/>
          </a:xfrm>
        </p:spPr>
        <p:txBody>
          <a:bodyPr>
            <a:normAutofit fontScale="90000"/>
          </a:bodyPr>
          <a:lstStyle/>
          <a:p>
            <a:r>
              <a:rPr lang="en-IT" b="1" dirty="0">
                <a:solidFill>
                  <a:srgbClr val="0070C0"/>
                </a:solidFill>
              </a:rPr>
              <a:t>Development of Advanced Materials for Radiation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821F9-7A72-07C2-03B4-FA79AD396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01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185D-309C-F9A2-C237-BFBCC0BF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5"/>
            <a:ext cx="10515600" cy="862882"/>
          </a:xfrm>
        </p:spPr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Diamond-Like Carbon – for MPGDs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C4E8-56B4-475B-8E70-D4567918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22" y="779623"/>
            <a:ext cx="11380519" cy="8628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2015 P</a:t>
            </a:r>
            <a:r>
              <a:rPr lang="en-IT" dirty="0"/>
              <a:t>ioneered by Japanese colleagues – DLC made in industry (BE-Sputter)</a:t>
            </a:r>
          </a:p>
          <a:p>
            <a:r>
              <a:rPr lang="en-IT" dirty="0"/>
              <a:t>2017 USTC (Hefei, China) bought Magnetron Sputter setup in Laboratory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70709C-C670-D339-2864-A9C73EEE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84"/>
          <a:stretch/>
        </p:blipFill>
        <p:spPr>
          <a:xfrm>
            <a:off x="6918700" y="1627985"/>
            <a:ext cx="4635980" cy="1864800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8C7C0E8E-7B85-3E07-0150-5D68077A7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" y="1876120"/>
            <a:ext cx="3282751" cy="2263557"/>
          </a:xfrm>
          <a:prstGeom prst="rect">
            <a:avLst/>
          </a:prstGeom>
        </p:spPr>
      </p:pic>
      <p:pic>
        <p:nvPicPr>
          <p:cNvPr id="13" name="Picture 12" descr="Chart&#10;&#10;Description automatically generated with low confidence">
            <a:extLst>
              <a:ext uri="{FF2B5EF4-FFF2-40B4-BE49-F238E27FC236}">
                <a16:creationId xmlns:a16="http://schemas.microsoft.com/office/drawing/2014/main" id="{72EADDCE-7CB7-FE6B-EF97-52EFF1A8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93" y="1879178"/>
            <a:ext cx="3282751" cy="2281334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190D13BF-5B89-281C-EEC0-DB733F2FC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405" y="4160511"/>
            <a:ext cx="3339645" cy="2320872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8656B8-DCC9-4AF1-C7FC-82F9D993F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2" y="4181346"/>
            <a:ext cx="3335031" cy="2468164"/>
          </a:xfrm>
          <a:prstGeom prst="rect">
            <a:avLst/>
          </a:prstGeom>
        </p:spPr>
      </p:pic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5036C6D-BA8C-8525-9DBF-32813C97C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689" y="3492785"/>
            <a:ext cx="3188002" cy="2359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3D104-9A4F-D293-513F-31F39FDF2F73}"/>
              </a:ext>
            </a:extLst>
          </p:cNvPr>
          <p:cNvSpPr txBox="1"/>
          <p:nvPr/>
        </p:nvSpPr>
        <p:spPr>
          <a:xfrm>
            <a:off x="6675844" y="5909745"/>
            <a:ext cx="556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PoS</a:t>
            </a:r>
            <a:r>
              <a:rPr lang="en-GB" dirty="0"/>
              <a:t> TIPP2014 (2014) 351 - </a:t>
            </a:r>
            <a:r>
              <a:rPr lang="en-GB" dirty="0">
                <a:hlinkClick r:id="rId8"/>
              </a:rPr>
              <a:t>https://pos.sissa.it/213/351</a:t>
            </a:r>
            <a:br>
              <a:rPr lang="en-GB" dirty="0"/>
            </a:br>
            <a:endParaRPr lang="en-GB" sz="800" dirty="0"/>
          </a:p>
          <a:p>
            <a:r>
              <a:rPr lang="en-GB" sz="1400" dirty="0">
                <a:hlinkClick r:id="rId9"/>
              </a:rPr>
              <a:t>https://indico.cern.ch/event/761831/contributions/3236762/attachments/1765980/2867435/DLC_CP_Intro_ochi_181205_v2.pdf</a:t>
            </a:r>
            <a:endParaRPr lang="en-GB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8362-082E-AEE0-C1DE-B55158A90916}"/>
              </a:ext>
            </a:extLst>
          </p:cNvPr>
          <p:cNvSpPr/>
          <p:nvPr/>
        </p:nvSpPr>
        <p:spPr>
          <a:xfrm>
            <a:off x="40268" y="1736169"/>
            <a:ext cx="6661715" cy="50969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08973-7142-65F5-526C-5B9B1EED8309}"/>
              </a:ext>
            </a:extLst>
          </p:cNvPr>
          <p:cNvSpPr/>
          <p:nvPr/>
        </p:nvSpPr>
        <p:spPr>
          <a:xfrm>
            <a:off x="7642690" y="3529924"/>
            <a:ext cx="3188002" cy="232221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FCB29-550E-6A8D-BDBE-3C2E9D1B7341}"/>
              </a:ext>
            </a:extLst>
          </p:cNvPr>
          <p:cNvSpPr/>
          <p:nvPr/>
        </p:nvSpPr>
        <p:spPr>
          <a:xfrm>
            <a:off x="6918699" y="1627985"/>
            <a:ext cx="4684530" cy="180101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4395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7502-C002-F45E-9CF3-6EEDAD1D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Diamond-Like Carbon – in Bari &amp; Lecce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A852-B930-4AE0-0319-D5EC80240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IT" dirty="0"/>
              <a:t>ad idea for development of new type of detector to improve timing</a:t>
            </a:r>
          </a:p>
          <a:p>
            <a:r>
              <a:rPr lang="en-IT" dirty="0"/>
              <a:t>All electrodes had to be made in Diamond-Like Carbon on Polyimide</a:t>
            </a:r>
          </a:p>
          <a:p>
            <a:r>
              <a:rPr lang="en-GB" dirty="0"/>
              <a:t>Even more … we needed layers of Cu-DLC-PI such that we can perform the various chemical Etching steps to create our detectors</a:t>
            </a:r>
          </a:p>
          <a:p>
            <a:pPr lvl="1"/>
            <a:r>
              <a:rPr lang="en-GB" dirty="0"/>
              <a:t>BE-Sputter (Industry) provides only DLC-Polyimide</a:t>
            </a:r>
          </a:p>
          <a:p>
            <a:pPr lvl="1"/>
            <a:r>
              <a:rPr lang="en-GB" dirty="0"/>
              <a:t>USTC (Lab / University) can make Cu-DLC-PI – but quality is not good enough</a:t>
            </a:r>
            <a:endParaRPr lang="en-IT" dirty="0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7F465D78-673C-D319-977A-F8278D6A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5408"/>
            <a:ext cx="4648200" cy="22606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B2058A6-CE0E-0872-0D6D-B8EABDF8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71" y="5037455"/>
            <a:ext cx="6326504" cy="1728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88F59-E532-2906-4FA9-D8BD48F2047E}"/>
              </a:ext>
            </a:extLst>
          </p:cNvPr>
          <p:cNvSpPr txBox="1"/>
          <p:nvPr/>
        </p:nvSpPr>
        <p:spPr>
          <a:xfrm>
            <a:off x="5759532" y="4505408"/>
            <a:ext cx="598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IT" dirty="0"/>
              <a:t>elamination DLC – Penetration DLC with Etching liquids (ethyl-diammine &amp; KOH) lead to irregular hole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FFFC3-9D21-239E-B386-5C06CEB0CFF4}"/>
              </a:ext>
            </a:extLst>
          </p:cNvPr>
          <p:cNvSpPr txBox="1"/>
          <p:nvPr/>
        </p:nvSpPr>
        <p:spPr>
          <a:xfrm>
            <a:off x="838200" y="938390"/>
            <a:ext cx="859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J.Phys.Conf.Ser</a:t>
            </a:r>
            <a:r>
              <a:rPr lang="en-GB" i="1" dirty="0"/>
              <a:t>.</a:t>
            </a:r>
            <a:r>
              <a:rPr lang="en-GB" dirty="0"/>
              <a:t> 1498 (2020) 1, 012015 - </a:t>
            </a:r>
            <a:r>
              <a:rPr lang="en-GB" dirty="0">
                <a:hlinkClick r:id="rId4"/>
              </a:rPr>
              <a:t>10.1088/1742-6596/1498/1/012015</a:t>
            </a:r>
            <a:endParaRPr lang="en-IT" dirty="0"/>
          </a:p>
          <a:p>
            <a:r>
              <a:rPr lang="en-IT" i="1" dirty="0"/>
              <a:t>NIM A </a:t>
            </a:r>
            <a:r>
              <a:rPr lang="en-IT" dirty="0"/>
              <a:t>1040 (2022) 167187 -  </a:t>
            </a:r>
            <a:r>
              <a:rPr lang="en-GB" dirty="0">
                <a:hlinkClick r:id="rId5"/>
              </a:rPr>
              <a:t>10.1016/j.nima.2022.167187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23332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FC6C-1524-DFA8-09A2-37261FF8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1 – What is a ”Radiation Detector”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6F4C-63D1-10D4-82F7-0CC9A87C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825624"/>
            <a:ext cx="10968789" cy="5589589"/>
          </a:xfrm>
        </p:spPr>
        <p:txBody>
          <a:bodyPr>
            <a:normAutofit lnSpcReduction="10000"/>
          </a:bodyPr>
          <a:lstStyle/>
          <a:p>
            <a:r>
              <a:rPr lang="en-IT" dirty="0"/>
              <a:t>“Radiation detector” OR “Particle Detector” (Physics Detector)</a:t>
            </a:r>
          </a:p>
          <a:p>
            <a:r>
              <a:rPr lang="en-IT" dirty="0"/>
              <a:t>Device used to detect / track / identify Ionizing Particles</a:t>
            </a:r>
          </a:p>
          <a:p>
            <a:r>
              <a:rPr lang="en-IT" dirty="0"/>
              <a:t>Our group historically involved in gaseous particle detectors</a:t>
            </a:r>
          </a:p>
          <a:p>
            <a:pPr lvl="1"/>
            <a:r>
              <a:rPr lang="en-IT" dirty="0"/>
              <a:t>Townsend avalance of electrons in electric field to multiply primary electrons</a:t>
            </a:r>
            <a:br>
              <a:rPr lang="en-IT" dirty="0"/>
            </a:br>
            <a:endParaRPr lang="en-IT" dirty="0"/>
          </a:p>
          <a:p>
            <a:pPr lvl="1"/>
            <a:r>
              <a:rPr lang="en-GB" dirty="0"/>
              <a:t>E</a:t>
            </a:r>
            <a:r>
              <a:rPr lang="en-IT" dirty="0"/>
              <a:t>.G. Geiger-Mueller counter</a:t>
            </a:r>
            <a:br>
              <a:rPr lang="en-IT" dirty="0"/>
            </a:br>
            <a:endParaRPr lang="en-IT" dirty="0"/>
          </a:p>
          <a:p>
            <a:pPr lvl="1"/>
            <a:r>
              <a:rPr lang="en-IT" dirty="0"/>
              <a:t>Developed over ~100 years </a:t>
            </a:r>
            <a:br>
              <a:rPr lang="en-IT" dirty="0"/>
            </a:br>
            <a:r>
              <a:rPr lang="en-IT" dirty="0"/>
              <a:t>to modern particle detectors </a:t>
            </a:r>
            <a:br>
              <a:rPr lang="en-IT" dirty="0"/>
            </a:br>
            <a:r>
              <a:rPr lang="en-IT" dirty="0"/>
              <a:t>coverling large areas</a:t>
            </a:r>
            <a:br>
              <a:rPr lang="en-IT" dirty="0"/>
            </a:br>
            <a:endParaRPr lang="en-IT" dirty="0"/>
          </a:p>
          <a:p>
            <a:pPr lvl="1"/>
            <a:r>
              <a:rPr lang="en-IT" dirty="0"/>
              <a:t>Latest developments:</a:t>
            </a:r>
          </a:p>
          <a:p>
            <a:pPr lvl="2"/>
            <a:r>
              <a:rPr lang="en-IT" dirty="0"/>
              <a:t>Triple-GEM detectors</a:t>
            </a:r>
          </a:p>
          <a:p>
            <a:pPr lvl="2"/>
            <a:r>
              <a:rPr lang="en-IT" dirty="0"/>
              <a:t>uRWELL detectors</a:t>
            </a:r>
          </a:p>
          <a:p>
            <a:pPr marL="457200" lvl="1" indent="0">
              <a:buNone/>
            </a:pPr>
            <a:r>
              <a:rPr lang="en-IT" dirty="0"/>
              <a:t>	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7C077D8-22A6-E0A2-7999-F55C9CC4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18" y="3738793"/>
            <a:ext cx="3307309" cy="23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PH experiment - Wikipedia">
            <a:hlinkClick r:id="rId4"/>
            <a:extLst>
              <a:ext uri="{FF2B5EF4-FFF2-40B4-BE49-F238E27FC236}">
                <a16:creationId xmlns:a16="http://schemas.microsoft.com/office/drawing/2014/main" id="{4BDE2785-A19E-58C7-9CAE-CB9FEAAB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22" y="3738793"/>
            <a:ext cx="1798086" cy="23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MS drift-tube chambers pass cosmic test – CERN Courier">
            <a:extLst>
              <a:ext uri="{FF2B5EF4-FFF2-40B4-BE49-F238E27FC236}">
                <a16:creationId xmlns:a16="http://schemas.microsoft.com/office/drawing/2014/main" id="{C321995F-C344-1CD9-80E8-5F2CA72C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903" y="3738793"/>
            <a:ext cx="1290699" cy="23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8406A-4C0E-3CCF-EBBA-83433EF1465B}"/>
              </a:ext>
            </a:extLst>
          </p:cNvPr>
          <p:cNvSpPr txBox="1"/>
          <p:nvPr/>
        </p:nvSpPr>
        <p:spPr>
          <a:xfrm>
            <a:off x="8570922" y="6046991"/>
            <a:ext cx="17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Aleph @ LEP</a:t>
            </a:r>
            <a:br>
              <a:rPr lang="en-IT" dirty="0"/>
            </a:br>
            <a:r>
              <a:rPr lang="en-IT" dirty="0"/>
              <a:t>1985 -2000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E2FB5-19EA-1C18-19C7-ACADDE0C4AD2}"/>
              </a:ext>
            </a:extLst>
          </p:cNvPr>
          <p:cNvSpPr txBox="1"/>
          <p:nvPr/>
        </p:nvSpPr>
        <p:spPr>
          <a:xfrm>
            <a:off x="10454757" y="6083081"/>
            <a:ext cx="17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CMS @ LHC</a:t>
            </a:r>
            <a:br>
              <a:rPr lang="en-IT" dirty="0"/>
            </a:br>
            <a:r>
              <a:rPr lang="en-IT" dirty="0"/>
              <a:t>2005 - 2045</a:t>
            </a:r>
          </a:p>
        </p:txBody>
      </p:sp>
    </p:spTree>
    <p:extLst>
      <p:ext uri="{BB962C8B-B14F-4D97-AF65-F5344CB8AC3E}">
        <p14:creationId xmlns:p14="http://schemas.microsoft.com/office/powerpoint/2010/main" val="149319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8B49-DC02-E211-BAAF-A56DB29B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Modern Gaseous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BAE3-8EA4-B59A-52BF-E0ECCFB5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562"/>
          </a:xfrm>
        </p:spPr>
        <p:txBody>
          <a:bodyPr>
            <a:normAutofit lnSpcReduction="10000"/>
          </a:bodyPr>
          <a:lstStyle/>
          <a:p>
            <a:r>
              <a:rPr lang="en-IT" dirty="0"/>
              <a:t>Few detectors among the latest Developments: Triple-GEMs - uRWELL</a:t>
            </a:r>
          </a:p>
        </p:txBody>
      </p:sp>
      <p:pic>
        <p:nvPicPr>
          <p:cNvPr id="6" name="Picture 5" descr="A diagram of the eiffel tower&#10;&#10;Description automatically generated">
            <a:extLst>
              <a:ext uri="{FF2B5EF4-FFF2-40B4-BE49-F238E27FC236}">
                <a16:creationId xmlns:a16="http://schemas.microsoft.com/office/drawing/2014/main" id="{87D7E2A0-2C27-90B4-DF75-35071638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68187"/>
            <a:ext cx="9239915" cy="2422566"/>
          </a:xfrm>
          <a:prstGeom prst="rect">
            <a:avLst/>
          </a:prstGeom>
        </p:spPr>
      </p:pic>
      <p:pic>
        <p:nvPicPr>
          <p:cNvPr id="2050" name="Picture 2" descr="The μ-RWELL layouts for high particle rate">
            <a:hlinkClick r:id="rId3"/>
            <a:extLst>
              <a:ext uri="{FF2B5EF4-FFF2-40B4-BE49-F238E27FC236}">
                <a16:creationId xmlns:a16="http://schemas.microsoft.com/office/drawing/2014/main" id="{615D9448-941F-627E-5E83-3518D725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9" y="4486069"/>
            <a:ext cx="2893291" cy="21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TUS REPORT WP7 - RD-FA-Mar-2020">
            <a:hlinkClick r:id="rId5"/>
            <a:extLst>
              <a:ext uri="{FF2B5EF4-FFF2-40B4-BE49-F238E27FC236}">
                <a16:creationId xmlns:a16="http://schemas.microsoft.com/office/drawing/2014/main" id="{58BFFF3A-B2B3-9018-26EE-3DB60A2F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20035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0B5BEB-4F2C-2BC8-2F51-B63D350AFFB4}"/>
              </a:ext>
            </a:extLst>
          </p:cNvPr>
          <p:cNvSpPr txBox="1"/>
          <p:nvPr/>
        </p:nvSpPr>
        <p:spPr>
          <a:xfrm rot="16200000">
            <a:off x="32677" y="3294804"/>
            <a:ext cx="19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Triple-GEM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12F7E-AE47-1FD3-8F04-9337F5607EBA}"/>
              </a:ext>
            </a:extLst>
          </p:cNvPr>
          <p:cNvSpPr txBox="1"/>
          <p:nvPr/>
        </p:nvSpPr>
        <p:spPr>
          <a:xfrm rot="16200000">
            <a:off x="1382" y="5275182"/>
            <a:ext cx="19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uRWELL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83338-579B-5093-9C8F-5D5467B0B9E4}"/>
              </a:ext>
            </a:extLst>
          </p:cNvPr>
          <p:cNvSpPr txBox="1"/>
          <p:nvPr/>
        </p:nvSpPr>
        <p:spPr>
          <a:xfrm>
            <a:off x="927575" y="2581956"/>
            <a:ext cx="144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1997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EF53B-B01F-37C2-7B6C-B991FF67A0DF}"/>
              </a:ext>
            </a:extLst>
          </p:cNvPr>
          <p:cNvSpPr txBox="1"/>
          <p:nvPr/>
        </p:nvSpPr>
        <p:spPr>
          <a:xfrm>
            <a:off x="2794761" y="4462321"/>
            <a:ext cx="144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79323-85E8-49F1-EFD2-4BB292B5C203}"/>
              </a:ext>
            </a:extLst>
          </p:cNvPr>
          <p:cNvSpPr txBox="1"/>
          <p:nvPr/>
        </p:nvSpPr>
        <p:spPr>
          <a:xfrm>
            <a:off x="7115400" y="2476354"/>
            <a:ext cx="144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2008</a:t>
            </a:r>
          </a:p>
        </p:txBody>
      </p:sp>
      <p:sp>
        <p:nvSpPr>
          <p:cNvPr id="15" name="Bent Up Arrow 14">
            <a:extLst>
              <a:ext uri="{FF2B5EF4-FFF2-40B4-BE49-F238E27FC236}">
                <a16:creationId xmlns:a16="http://schemas.microsoft.com/office/drawing/2014/main" id="{D84C29CD-EA91-3148-C3AF-43B62BE4A716}"/>
              </a:ext>
            </a:extLst>
          </p:cNvPr>
          <p:cNvSpPr/>
          <p:nvPr/>
        </p:nvSpPr>
        <p:spPr>
          <a:xfrm rot="5400000">
            <a:off x="1800692" y="4791128"/>
            <a:ext cx="1144502" cy="10094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252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546A-A3D3-E111-93C4-3823240C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2 – Advanced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A4FA-D789-A95B-B21E-F49C0854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IT" dirty="0"/>
              <a:t>Introduction of Resistive Electrodes / Resistive Thin Films to improve:</a:t>
            </a:r>
          </a:p>
          <a:p>
            <a:pPr lvl="1"/>
            <a:r>
              <a:rPr lang="en-GB" dirty="0"/>
              <a:t>S</a:t>
            </a:r>
            <a:r>
              <a:rPr lang="en-IT" dirty="0"/>
              <a:t>park protection (gas discharge quenching by reducing electric field)</a:t>
            </a:r>
          </a:p>
          <a:p>
            <a:pPr lvl="1"/>
            <a:r>
              <a:rPr lang="en-IT" dirty="0"/>
              <a:t>Higher gain in single detector element =&gt; Simpler detector Structure </a:t>
            </a:r>
          </a:p>
          <a:p>
            <a:pPr lvl="1"/>
            <a:r>
              <a:rPr lang="en-IT" dirty="0"/>
              <a:t>Better Time resolution</a:t>
            </a:r>
          </a:p>
          <a:p>
            <a:pPr lvl="1"/>
            <a:r>
              <a:rPr lang="en-GB" dirty="0"/>
              <a:t>M</a:t>
            </a:r>
            <a:r>
              <a:rPr lang="en-IT" dirty="0"/>
              <a:t>ain material: thin amorph carbon films (DLC)</a:t>
            </a:r>
          </a:p>
          <a:p>
            <a:pPr lvl="1"/>
            <a:r>
              <a:rPr lang="en-IT" dirty="0"/>
              <a:t>….</a:t>
            </a:r>
          </a:p>
          <a:p>
            <a:r>
              <a:rPr lang="en-IT" dirty="0"/>
              <a:t>Not only for gaseous detectors …</a:t>
            </a:r>
          </a:p>
          <a:p>
            <a:pPr lvl="1"/>
            <a:r>
              <a:rPr lang="en-IT" dirty="0"/>
              <a:t>Starting era of Quantum in High-Energy physics</a:t>
            </a:r>
          </a:p>
          <a:p>
            <a:pPr lvl="1"/>
            <a:r>
              <a:rPr lang="en-IT" dirty="0"/>
              <a:t>Main idea: deposit (Lead Halide) Perovskites (LHP) </a:t>
            </a:r>
            <a:br>
              <a:rPr lang="en-IT" dirty="0"/>
            </a:br>
            <a:r>
              <a:rPr lang="en-IT" dirty="0"/>
              <a:t>to enhance time resolution of scintillator materials</a:t>
            </a:r>
            <a:br>
              <a:rPr lang="en-IT" dirty="0"/>
            </a:br>
            <a:r>
              <a:rPr lang="en-IT" dirty="0"/>
              <a:t>Quantum Dots / Nano-crystals</a:t>
            </a:r>
          </a:p>
          <a:p>
            <a:pPr marL="457200" lvl="1" indent="0">
              <a:buNone/>
            </a:pPr>
            <a:endParaRPr lang="en-IT" dirty="0"/>
          </a:p>
          <a:p>
            <a:pPr lvl="1"/>
            <a:endParaRPr lang="en-IT" dirty="0"/>
          </a:p>
        </p:txBody>
      </p:sp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1276244-43E7-3C97-B633-9533D91C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45" y="3136423"/>
            <a:ext cx="4167155" cy="31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D8D1-955E-EB58-09D8-1D07395B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376"/>
          </a:xfrm>
        </p:spPr>
        <p:txBody>
          <a:bodyPr/>
          <a:lstStyle/>
          <a:p>
            <a:r>
              <a:rPr lang="en-IT" dirty="0">
                <a:solidFill>
                  <a:srgbClr val="0070C0"/>
                </a:solidFill>
              </a:rPr>
              <a:t>Diamond-Like Carbon – in Bari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7B8315B-D0D6-AC8D-F844-0B923ACED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30" y="2191093"/>
            <a:ext cx="8506361" cy="400884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CB8C5-70C6-5EB3-3986-5DD76E0ADD8B}"/>
              </a:ext>
            </a:extLst>
          </p:cNvPr>
          <p:cNvSpPr txBox="1"/>
          <p:nvPr/>
        </p:nvSpPr>
        <p:spPr>
          <a:xfrm>
            <a:off x="139130" y="713765"/>
            <a:ext cx="10913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Ion Beam Deposition setup with 2 ion sources and 1 additional source for “assistance”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	setup made “in house” – vacuum vessel @ workshop – ion (Kauffman) sources bought &amp; installed</a:t>
            </a:r>
          </a:p>
          <a:p>
            <a:r>
              <a:rPr lang="en-IT" dirty="0"/>
              <a:t>Professor pensionned – activities on best effort – Laboratory used for didactic experiences</a:t>
            </a:r>
          </a:p>
          <a:p>
            <a:r>
              <a:rPr lang="en-IT" dirty="0"/>
              <a:t>Higly versatile setup – very controllable – high quality films can be made with IBSD</a:t>
            </a:r>
          </a:p>
          <a:p>
            <a:r>
              <a:rPr lang="en-IT" dirty="0"/>
              <a:t>We would be interested in the continued use of the setup / machine – reach out to Industry with IBDS (?)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FC57E3-B34A-C292-B546-BBC6AD06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567" y="2209397"/>
            <a:ext cx="2884103" cy="3845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1C9784-2081-4E07-29D0-0CEED857BB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8"/>
          <a:stretch/>
        </p:blipFill>
        <p:spPr bwMode="auto">
          <a:xfrm>
            <a:off x="9794630" y="89258"/>
            <a:ext cx="2397369" cy="163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F53F41-9636-F9A2-9700-5FA0E5DB3BF2}"/>
              </a:ext>
            </a:extLst>
          </p:cNvPr>
          <p:cNvSpPr txBox="1"/>
          <p:nvPr/>
        </p:nvSpPr>
        <p:spPr>
          <a:xfrm>
            <a:off x="11555966" y="88488"/>
            <a:ext cx="6661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IT" dirty="0"/>
              <a:t>PVD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B1E1E-F271-9393-6589-CBDF7283600E}"/>
              </a:ext>
            </a:extLst>
          </p:cNvPr>
          <p:cNvSpPr txBox="1"/>
          <p:nvPr/>
        </p:nvSpPr>
        <p:spPr>
          <a:xfrm>
            <a:off x="139130" y="6488668"/>
            <a:ext cx="943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AIDA Innova (EC-Funded) MS Report: </a:t>
            </a:r>
            <a:r>
              <a:rPr lang="en-GB" dirty="0"/>
              <a:t>https://</a:t>
            </a:r>
            <a:r>
              <a:rPr lang="en-GB" dirty="0" err="1"/>
              <a:t>zenodo.org</a:t>
            </a:r>
            <a:r>
              <a:rPr lang="en-GB" dirty="0"/>
              <a:t>/record/7690626#.ZCQbb7RByv8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21932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72D9-FBD9-A983-994F-EE7073E5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Diamond-Like Carbon – at CERN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F5B15D1-4E11-534D-F472-4423AD425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7263"/>
            <a:ext cx="7853914" cy="4747846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F091176-E9F8-4E42-7FF8-74643AD18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8"/>
          <a:stretch/>
        </p:blipFill>
        <p:spPr>
          <a:xfrm>
            <a:off x="7853912" y="1690688"/>
            <a:ext cx="4163705" cy="282328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00E474F-4A17-9E00-E85F-D1564BA61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13" y="4323371"/>
            <a:ext cx="4247691" cy="212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D8A66-9FC5-F445-E7D0-B8C955A11FA9}"/>
              </a:ext>
            </a:extLst>
          </p:cNvPr>
          <p:cNvSpPr txBox="1"/>
          <p:nvPr/>
        </p:nvSpPr>
        <p:spPr>
          <a:xfrm>
            <a:off x="556591" y="6451085"/>
            <a:ext cx="740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Rui De Oliveira – CERN Seminar - </a:t>
            </a:r>
            <a:r>
              <a:rPr lang="en-GB" dirty="0"/>
              <a:t>https://</a:t>
            </a:r>
            <a:r>
              <a:rPr lang="en-GB" dirty="0" err="1"/>
              <a:t>indico.cern.ch</a:t>
            </a:r>
            <a:r>
              <a:rPr lang="en-GB" dirty="0"/>
              <a:t>/event/1233427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16609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1A42-CF29-8293-78D6-06D96756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Deposition techniques for Lead Halide Perovskite (LHD) nano-crystals (NC) / quantum-dots (QD)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8A3D-C6E1-23C6-CDB8-AD719E3B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5787"/>
            <a:ext cx="10811494" cy="70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</a:t>
            </a:r>
            <a:r>
              <a:rPr lang="en-IT" dirty="0"/>
              <a:t>ore info on Quantum sensors for HEP:</a:t>
            </a:r>
            <a:br>
              <a:rPr lang="en-IT" dirty="0"/>
            </a:br>
            <a:r>
              <a:rPr lang="en-GB" sz="1600" dirty="0"/>
              <a:t>https://</a:t>
            </a:r>
            <a:r>
              <a:rPr lang="en-GB" sz="1600" dirty="0" err="1"/>
              <a:t>indico.cern.ch</a:t>
            </a:r>
            <a:r>
              <a:rPr lang="en-GB" sz="1600" dirty="0"/>
              <a:t>/event/1044975/contributions/4571178/attachments/2397990/4100432/VCI_2022_Michael_Doser.pdf</a:t>
            </a:r>
            <a:endParaRPr lang="en-IT" sz="1600" dirty="0"/>
          </a:p>
        </p:txBody>
      </p:sp>
      <p:pic>
        <p:nvPicPr>
          <p:cNvPr id="9" name="Picture 8" descr="A diagram of a graph and a diagram of a graph&#10;&#10;Description automatically generated">
            <a:extLst>
              <a:ext uri="{FF2B5EF4-FFF2-40B4-BE49-F238E27FC236}">
                <a16:creationId xmlns:a16="http://schemas.microsoft.com/office/drawing/2014/main" id="{83D344BA-8B5D-A2B1-B3DD-BFC8885B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1" y="1690688"/>
            <a:ext cx="5480854" cy="4145329"/>
          </a:xfrm>
          <a:prstGeom prst="rect">
            <a:avLst/>
          </a:prstGeom>
        </p:spPr>
      </p:pic>
      <p:pic>
        <p:nvPicPr>
          <p:cNvPr id="13" name="Picture 12" descr="A diagram of a scientific experiment&#10;&#10;Description automatically generated with medium confidence">
            <a:extLst>
              <a:ext uri="{FF2B5EF4-FFF2-40B4-BE49-F238E27FC236}">
                <a16:creationId xmlns:a16="http://schemas.microsoft.com/office/drawing/2014/main" id="{16436DE6-1AA8-20C9-A36B-2012326D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14" y="1678931"/>
            <a:ext cx="5480854" cy="41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E09D-7646-A2DB-9503-62CABAAF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Also Graphene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58CB-29E8-9F01-CE72-964018AC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642398"/>
            <a:ext cx="4986867" cy="4351338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IT" dirty="0"/>
              <a:t>otential collaboration with CNR / Chemistry Department</a:t>
            </a:r>
          </a:p>
          <a:p>
            <a:endParaRPr lang="en-IT" dirty="0"/>
          </a:p>
        </p:txBody>
      </p:sp>
      <p:pic>
        <p:nvPicPr>
          <p:cNvPr id="4" name="Picture 3" descr="A diagram of a graph and diagram of a graph&#10;&#10;Description automatically generated">
            <a:extLst>
              <a:ext uri="{FF2B5EF4-FFF2-40B4-BE49-F238E27FC236}">
                <a16:creationId xmlns:a16="http://schemas.microsoft.com/office/drawing/2014/main" id="{34D0A0CA-5629-2CC2-078F-8BA4EA1D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42398"/>
            <a:ext cx="6248400" cy="47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3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0047-4948-9420-3484-3F09754B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Backup / 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F643-A861-B490-9CF3-59FB8DCB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0629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5550</TotalTime>
  <Words>626</Words>
  <Application>Microsoft Macintosh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Development of Advanced Materials for Radiation Detectors</vt:lpstr>
      <vt:lpstr>1 – What is a ”Radiation Detector”</vt:lpstr>
      <vt:lpstr>Modern Gaseous Detectors</vt:lpstr>
      <vt:lpstr>2 – Advanced Materials</vt:lpstr>
      <vt:lpstr>Diamond-Like Carbon – in Bari</vt:lpstr>
      <vt:lpstr>Diamond-Like Carbon – at CERN</vt:lpstr>
      <vt:lpstr>Deposition techniques for Lead Halide Perovskite (LHD) nano-crystals (NC) / quantum-dots (QD)</vt:lpstr>
      <vt:lpstr>Also Graphene</vt:lpstr>
      <vt:lpstr>Backup / Additional Slides</vt:lpstr>
      <vt:lpstr>Diamond-Like Carbon – for MPGDs</vt:lpstr>
      <vt:lpstr>Diamond-Like Carbon – in Bari &amp; Lecce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Run-2 Background</dc:title>
  <dc:creator>Piet Omer J Verwilligen</dc:creator>
  <cp:lastModifiedBy>Piet Omer J Verwilligen</cp:lastModifiedBy>
  <cp:revision>191</cp:revision>
  <dcterms:created xsi:type="dcterms:W3CDTF">2022-09-27T09:01:04Z</dcterms:created>
  <dcterms:modified xsi:type="dcterms:W3CDTF">2023-11-02T10:46:31Z</dcterms:modified>
</cp:coreProperties>
</file>